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rawings/drawing1.xml" ContentType="application/vnd.openxmlformats-officedocument.drawingml.chartshapes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1.xml" ContentType="application/vnd.openxmlformats-officedocument.themeOverr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theme/themeOverride2.xml" ContentType="application/vnd.openxmlformats-officedocument.themeOverr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theme/themeOverride3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rts/chartEx1.xml" ContentType="application/vnd.ms-office.chartex+xml"/>
  <Override PartName="/ppt/charts/colors50.xml" ContentType="application/vnd.ms-office.chartcolorstyle+xml"/>
  <Override PartName="/ppt/charts/style50.xml" ContentType="application/vnd.ms-office.chart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sldIdLst>
    <p:sldId id="264" r:id="rId2"/>
    <p:sldId id="284" r:id="rId3"/>
    <p:sldId id="281" r:id="rId4"/>
    <p:sldId id="301" r:id="rId5"/>
    <p:sldId id="285" r:id="rId6"/>
    <p:sldId id="299" r:id="rId7"/>
    <p:sldId id="286" r:id="rId8"/>
    <p:sldId id="300" r:id="rId9"/>
    <p:sldId id="305" r:id="rId10"/>
    <p:sldId id="308" r:id="rId11"/>
    <p:sldId id="309" r:id="rId12"/>
    <p:sldId id="290" r:id="rId13"/>
    <p:sldId id="302" r:id="rId14"/>
    <p:sldId id="289" r:id="rId15"/>
    <p:sldId id="291" r:id="rId16"/>
    <p:sldId id="298" r:id="rId17"/>
    <p:sldId id="306" r:id="rId18"/>
    <p:sldId id="295" r:id="rId19"/>
    <p:sldId id="303" r:id="rId20"/>
    <p:sldId id="307" r:id="rId21"/>
    <p:sldId id="294" r:id="rId22"/>
    <p:sldId id="296" r:id="rId23"/>
    <p:sldId id="266" r:id="rId24"/>
    <p:sldId id="310" r:id="rId25"/>
  </p:sldIdLst>
  <p:sldSz cx="12192000" cy="6858000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větlana Hrabinová" initials="SH" lastIdx="1" clrIdx="0">
    <p:extLst>
      <p:ext uri="{19B8F6BF-5375-455C-9EA6-DF929625EA0E}">
        <p15:presenceInfo xmlns:p15="http://schemas.microsoft.com/office/powerpoint/2012/main" userId="S-1-5-21-770070720-3945125243-2690725130-53317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28C96"/>
    <a:srgbClr val="FF7800"/>
    <a:srgbClr val="46505A"/>
    <a:srgbClr val="E65014"/>
    <a:srgbClr val="33AEAB"/>
    <a:srgbClr val="34B232"/>
    <a:srgbClr val="000000"/>
    <a:srgbClr val="934114"/>
    <a:srgbClr val="87B919"/>
    <a:srgbClr val="0A87C3"/>
  </p:clrMru>
  <p:extLst>
    <p:ext uri="{E76CE94A-603C-4142-B9EB-6D1370010A27}">
      <p14:discardImageEditData xmlns:p14="http://schemas.microsoft.com/office/powerpoint/2010/main" val="1"/>
    </p:ext>
    <p:ext uri="{D31A062A-798A-4329-ABDD-BBA856620510}">
      <p14:defaultImageDpi xmlns:p14="http://schemas.microsoft.com/office/powerpoint/2010/main" val="33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9" autoAdjust="0"/>
    <p:restoredTop sz="94660"/>
  </p:normalViewPr>
  <p:slideViewPr>
    <p:cSldViewPr snapToGrid="0">
      <p:cViewPr varScale="1">
        <p:scale>
          <a:sx n="77" d="100"/>
          <a:sy n="77" d="100"/>
        </p:scale>
        <p:origin x="86" y="298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commentAuthors" Target="commentAuthors.xml"/><Relationship Id="rId30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List_aplikace_Microsoft_Excel.xlsx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chartUserShapes" Target="../drawings/drawing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package" Target="../embeddings/List_aplikace_Microsoft_Excel1.xlsx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package" Target="../embeddings/List_aplikace_Microsoft_Excel2.xlsx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List_aplikace_Microsoft_Excel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List_aplikace_Microsoft_Excel4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List_aplikace_Microsoft_Excel5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List_aplikace_Microsoft_Excel6.xlsx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3.xml"/><Relationship Id="rId2" Type="http://schemas.microsoft.com/office/2011/relationships/chartColorStyle" Target="colors8.xml"/><Relationship Id="rId1" Type="http://schemas.microsoft.com/office/2011/relationships/chartStyle" Target="style8.xml"/><Relationship Id="rId4" Type="http://schemas.openxmlformats.org/officeDocument/2006/relationships/package" Target="../embeddings/List_aplikace_Microsoft_Excel7.xlsx"/></Relationships>
</file>

<file path=ppt/charts/_rels/chartEx1.xml.rels><?xml version="1.0" encoding="UTF-8" standalone="yes"?>
<Relationships xmlns="http://schemas.openxmlformats.org/package/2006/relationships"><Relationship Id="rId3" Type="http://schemas.microsoft.com/office/2011/relationships/chartColorStyle" Target="colors50.xml"/><Relationship Id="rId2" Type="http://schemas.microsoft.com/office/2011/relationships/chartStyle" Target="style50.xml"/><Relationship Id="rId1" Type="http://schemas.openxmlformats.org/officeDocument/2006/relationships/package" Target="../embeddings/List_aplikace_Microsoft_Excel40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30177253254956021"/>
          <c:y val="7.7727817745803354E-2"/>
          <c:w val="0.39645483818334687"/>
          <c:h val="0.8191646682653877"/>
        </c:manualLayout>
      </c:layout>
      <c:pieChart>
        <c:varyColors val="1"/>
        <c:ser>
          <c:idx val="0"/>
          <c:order val="0"/>
          <c:spPr>
            <a:effectLst/>
          </c:spPr>
          <c:explosion val="27"/>
          <c:dPt>
            <c:idx val="0"/>
            <c:bubble3D val="0"/>
            <c:spPr>
              <a:solidFill>
                <a:srgbClr val="E65014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A1FA-481A-A412-D1A13F7CB906}"/>
              </c:ext>
            </c:extLst>
          </c:dPt>
          <c:dPt>
            <c:idx val="1"/>
            <c:bubble3D val="0"/>
            <c:explosion val="20"/>
            <c:spPr>
              <a:solidFill>
                <a:srgbClr val="FF78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A1FA-481A-A412-D1A13F7CB906}"/>
              </c:ext>
            </c:extLst>
          </c:dPt>
          <c:dPt>
            <c:idx val="2"/>
            <c:bubble3D val="0"/>
            <c:explosion val="21"/>
            <c:spPr>
              <a:solidFill>
                <a:srgbClr val="828C96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A1FA-481A-A412-D1A13F7CB906}"/>
              </c:ext>
            </c:extLst>
          </c:dPt>
          <c:dPt>
            <c:idx val="3"/>
            <c:bubble3D val="0"/>
            <c:spPr>
              <a:solidFill>
                <a:srgbClr val="46505A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6-3E23-42EA-AB5D-7D132DDC4EB4}"/>
              </c:ext>
            </c:extLst>
          </c:dPt>
          <c:dLbls>
            <c:dLbl>
              <c:idx val="0"/>
              <c:layout>
                <c:manualLayout>
                  <c:x val="1.8424689974366863E-2"/>
                  <c:y val="2.5379696243005595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2000" b="1" i="0" u="none" strike="noStrike" kern="1200" spc="0" baseline="0">
                        <a:solidFill>
                          <a:srgbClr val="E65014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F37F4335-6EB7-47A9-B473-55099557F1A7}" type="CATEGORYNAME">
                      <a:rPr lang="en-US" sz="2000" dirty="0">
                        <a:solidFill>
                          <a:srgbClr val="E65014"/>
                        </a:solidFill>
                        <a:latin typeface="+mn-lt"/>
                      </a:rPr>
                      <a:pPr>
                        <a:defRPr sz="2000">
                          <a:solidFill>
                            <a:srgbClr val="E65014"/>
                          </a:solidFill>
                        </a:defRPr>
                      </a:pPr>
                      <a:t>[NÁZEV KATEGORIE]</a:t>
                    </a:fld>
                    <a:r>
                      <a:rPr lang="en-US" sz="2000" baseline="0" dirty="0">
                        <a:solidFill>
                          <a:srgbClr val="E65014"/>
                        </a:solidFill>
                        <a:latin typeface="+mn-lt"/>
                      </a:rPr>
                      <a:t>
</a:t>
                    </a:r>
                    <a:fld id="{C54F65C2-61DD-477A-AACA-22845A6A13AC}" type="VALUE">
                      <a:rPr lang="en-US" sz="2000" baseline="0" smtClean="0">
                        <a:solidFill>
                          <a:srgbClr val="E65014"/>
                        </a:solidFill>
                        <a:latin typeface="+mn-lt"/>
                      </a:rPr>
                      <a:pPr>
                        <a:defRPr sz="2000">
                          <a:solidFill>
                            <a:srgbClr val="E65014"/>
                          </a:solidFill>
                        </a:defRPr>
                      </a:pPr>
                      <a:t>[HODNOTA]</a:t>
                    </a:fld>
                    <a:r>
                      <a:rPr lang="en-US" sz="2000" baseline="0" dirty="0" smtClean="0">
                        <a:solidFill>
                          <a:srgbClr val="E65014"/>
                        </a:solidFill>
                        <a:latin typeface="+mn-lt"/>
                      </a:rPr>
                      <a:t> %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000" b="1" i="0" u="none" strike="noStrike" kern="1200" spc="0" baseline="0">
                      <a:solidFill>
                        <a:srgbClr val="E65014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cs-CZ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A1FA-481A-A412-D1A13F7CB906}"/>
                </c:ext>
              </c:extLst>
            </c:dLbl>
            <c:dLbl>
              <c:idx val="1"/>
              <c:layout>
                <c:manualLayout>
                  <c:x val="0.14841159710818627"/>
                  <c:y val="-2.030365707434062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2000" b="1" i="0" u="none" strike="noStrike" kern="1200" spc="0" baseline="0">
                        <a:solidFill>
                          <a:srgbClr val="FF7800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1B031B7D-FF11-4439-A4AD-27A3C801AB39}" type="CATEGORYNAME">
                      <a:rPr lang="en-US" sz="2000">
                        <a:solidFill>
                          <a:srgbClr val="FF7800"/>
                        </a:solidFill>
                        <a:latin typeface="+mn-lt"/>
                      </a:rPr>
                      <a:pPr>
                        <a:defRPr sz="2000">
                          <a:solidFill>
                            <a:srgbClr val="FF7800"/>
                          </a:solidFill>
                        </a:defRPr>
                      </a:pPr>
                      <a:t>[NÁZEV KATEGORIE]</a:t>
                    </a:fld>
                    <a:r>
                      <a:rPr lang="en-US" sz="2000" baseline="0" dirty="0">
                        <a:solidFill>
                          <a:srgbClr val="FF7800"/>
                        </a:solidFill>
                        <a:latin typeface="+mn-lt"/>
                      </a:rPr>
                      <a:t>
</a:t>
                    </a:r>
                    <a:fld id="{95468F7E-ADAC-4FB5-BEE6-8428B49B825A}" type="VALUE">
                      <a:rPr lang="en-US" sz="2000" baseline="0" smtClean="0">
                        <a:solidFill>
                          <a:srgbClr val="FF7800"/>
                        </a:solidFill>
                        <a:latin typeface="+mn-lt"/>
                      </a:rPr>
                      <a:pPr>
                        <a:defRPr sz="2000">
                          <a:solidFill>
                            <a:srgbClr val="FF7800"/>
                          </a:solidFill>
                        </a:defRPr>
                      </a:pPr>
                      <a:t>[HODNOTA]</a:t>
                    </a:fld>
                    <a:r>
                      <a:rPr lang="en-US" sz="2000" baseline="0" dirty="0" smtClean="0">
                        <a:solidFill>
                          <a:srgbClr val="FF7800"/>
                        </a:solidFill>
                        <a:latin typeface="+mn-lt"/>
                      </a:rPr>
                      <a:t> %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000" b="1" i="0" u="none" strike="noStrike" kern="1200" spc="0" baseline="0">
                      <a:solidFill>
                        <a:srgbClr val="FF780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cs-CZ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6876100101485706"/>
                      <c:h val="0.1927462030375699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A1FA-481A-A412-D1A13F7CB906}"/>
                </c:ext>
              </c:extLst>
            </c:dLbl>
            <c:dLbl>
              <c:idx val="2"/>
              <c:layout>
                <c:manualLayout>
                  <c:x val="-9.8265013196623726E-3"/>
                  <c:y val="9.9920063902312026E-8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2000" b="1" i="0" u="none" strike="noStrike" kern="1200" spc="0" baseline="0">
                        <a:solidFill>
                          <a:srgbClr val="828C96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F6484675-7BB7-45FD-901C-205013E21F08}" type="CATEGORYNAME">
                      <a:rPr lang="en-US" sz="2000">
                        <a:solidFill>
                          <a:srgbClr val="828C96"/>
                        </a:solidFill>
                        <a:latin typeface="+mn-lt"/>
                      </a:rPr>
                      <a:pPr>
                        <a:defRPr sz="2000">
                          <a:solidFill>
                            <a:srgbClr val="828C96"/>
                          </a:solidFill>
                        </a:defRPr>
                      </a:pPr>
                      <a:t>[NÁZEV KATEGORIE]</a:t>
                    </a:fld>
                    <a:r>
                      <a:rPr lang="en-US" sz="2000" baseline="0" dirty="0">
                        <a:solidFill>
                          <a:srgbClr val="828C96"/>
                        </a:solidFill>
                        <a:latin typeface="+mn-lt"/>
                      </a:rPr>
                      <a:t>
</a:t>
                    </a:r>
                    <a:fld id="{0D026044-BF9E-4D97-A4FD-835A22179C6E}" type="VALUE">
                      <a:rPr lang="en-US" sz="2000" baseline="0" smtClean="0">
                        <a:solidFill>
                          <a:srgbClr val="828C96"/>
                        </a:solidFill>
                        <a:latin typeface="+mn-lt"/>
                      </a:rPr>
                      <a:pPr>
                        <a:defRPr sz="2000">
                          <a:solidFill>
                            <a:srgbClr val="828C96"/>
                          </a:solidFill>
                        </a:defRPr>
                      </a:pPr>
                      <a:t>[HODNOTA]</a:t>
                    </a:fld>
                    <a:r>
                      <a:rPr lang="en-US" sz="2000" baseline="0" dirty="0" smtClean="0">
                        <a:solidFill>
                          <a:srgbClr val="828C96"/>
                        </a:solidFill>
                        <a:latin typeface="+mn-lt"/>
                      </a:rPr>
                      <a:t> %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000" b="1" i="0" u="none" strike="noStrike" kern="1200" spc="0" baseline="0">
                      <a:solidFill>
                        <a:srgbClr val="828C96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cs-CZ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8370946942986081"/>
                      <c:h val="0.1927462030375699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A1FA-481A-A412-D1A13F7CB906}"/>
                </c:ext>
              </c:extLst>
            </c:dLbl>
            <c:dLbl>
              <c:idx val="3"/>
              <c:layout/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2000" b="1" i="0" u="none" strike="noStrike" kern="1200" spc="0" baseline="0">
                        <a:solidFill>
                          <a:srgbClr val="46505A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3FC237BF-69B7-434E-9E18-F5467BDF27D7}" type="CATEGORYNAME">
                      <a:rPr lang="en-US">
                        <a:solidFill>
                          <a:srgbClr val="46505A"/>
                        </a:solidFill>
                      </a:rPr>
                      <a:pPr>
                        <a:defRPr sz="2000">
                          <a:solidFill>
                            <a:srgbClr val="46505A"/>
                          </a:solidFill>
                        </a:defRPr>
                      </a:pPr>
                      <a:t>[NÁZEV KATEGORIE]</a:t>
                    </a:fld>
                    <a:r>
                      <a:rPr lang="en-US" baseline="0" dirty="0">
                        <a:solidFill>
                          <a:srgbClr val="46505A"/>
                        </a:solidFill>
                      </a:rPr>
                      <a:t>
</a:t>
                    </a:r>
                    <a:fld id="{86AFD8AF-B464-40C7-A745-3F33CCCDCFA0}" type="PERCENTAGE">
                      <a:rPr lang="en-US" baseline="0">
                        <a:solidFill>
                          <a:srgbClr val="46505A"/>
                        </a:solidFill>
                      </a:rPr>
                      <a:pPr>
                        <a:defRPr sz="2000">
                          <a:solidFill>
                            <a:srgbClr val="46505A"/>
                          </a:solidFill>
                        </a:defRPr>
                      </a:pPr>
                      <a:t>[PROCENTO]</a:t>
                    </a:fld>
                    <a:endParaRPr lang="en-US" baseline="0" dirty="0">
                      <a:solidFill>
                        <a:srgbClr val="46505A"/>
                      </a:solidFill>
                    </a:endParaRP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000" b="1" i="0" u="none" strike="noStrike" kern="1200" spc="0" baseline="0">
                      <a:solidFill>
                        <a:srgbClr val="46505A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cs-CZ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6-3E23-42EA-AB5D-7D132DDC4EB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spc="0" baseline="0">
                    <a:solidFill>
                      <a:srgbClr val="E65014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outEnd"/>
            <c:showLegendKey val="0"/>
            <c:showVal val="0"/>
            <c:showCatName val="1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List1!$H$2:$H$5</c:f>
              <c:strCache>
                <c:ptCount val="4"/>
                <c:pt idx="0">
                  <c:v>External grants</c:v>
                </c:pt>
                <c:pt idx="1">
                  <c:v>LO1504</c:v>
                </c:pt>
                <c:pt idx="2">
                  <c:v>Contractual research</c:v>
                </c:pt>
                <c:pt idx="3">
                  <c:v>Institutional support</c:v>
                </c:pt>
              </c:strCache>
            </c:strRef>
          </c:cat>
          <c:val>
            <c:numRef>
              <c:f>List1!$G$2:$G$5</c:f>
              <c:numCache>
                <c:formatCode>0</c:formatCode>
                <c:ptCount val="4"/>
                <c:pt idx="0">
                  <c:v>40</c:v>
                </c:pt>
                <c:pt idx="1">
                  <c:v>20</c:v>
                </c:pt>
                <c:pt idx="2">
                  <c:v>8</c:v>
                </c:pt>
                <c:pt idx="3">
                  <c:v>32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A1FA-481A-A412-D1A13F7CB906}"/>
            </c:ext>
          </c:extLst>
        </c:ser>
        <c:dLbls>
          <c:dLblPos val="outEnd"/>
          <c:showLegendKey val="0"/>
          <c:showVal val="0"/>
          <c:showCatName val="1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  <c:userShapes r:id="rId4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2.0224909096489465E-2"/>
          <c:y val="0.18496574648168285"/>
          <c:w val="0.95955018180702112"/>
          <c:h val="0.71813956614739805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rgbClr val="FF78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List1!$A$34:$A$36</c:f>
              <c:strCache>
                <c:ptCount val="3"/>
                <c:pt idx="0">
                  <c:v>2017</c:v>
                </c:pt>
                <c:pt idx="1">
                  <c:v>2018</c:v>
                </c:pt>
                <c:pt idx="2">
                  <c:v>2019*</c:v>
                </c:pt>
              </c:strCache>
            </c:strRef>
          </c:cat>
          <c:val>
            <c:numRef>
              <c:f>List1!$B$34:$B$36</c:f>
              <c:numCache>
                <c:formatCode>General</c:formatCode>
                <c:ptCount val="3"/>
                <c:pt idx="0">
                  <c:v>118</c:v>
                </c:pt>
                <c:pt idx="1">
                  <c:v>143</c:v>
                </c:pt>
                <c:pt idx="2">
                  <c:v>149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3A2-4C62-A5EF-F2E1DCA39434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-179891328"/>
        <c:axId val="-179877728"/>
      </c:barChart>
      <c:catAx>
        <c:axId val="-1798913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rgbClr val="46505A"/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-179877728"/>
        <c:crosses val="autoZero"/>
        <c:auto val="1"/>
        <c:lblAlgn val="ctr"/>
        <c:lblOffset val="100"/>
        <c:noMultiLvlLbl val="0"/>
      </c:catAx>
      <c:valAx>
        <c:axId val="-179877728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-17989132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4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1.8386280996808606E-2"/>
          <c:y val="0.18221202163517047"/>
          <c:w val="0.95955018180702112"/>
          <c:h val="0.71813956614739805"/>
        </c:manualLayout>
      </c:layout>
      <c:barChart>
        <c:barDir val="col"/>
        <c:grouping val="clustered"/>
        <c:varyColors val="0"/>
        <c:ser>
          <c:idx val="0"/>
          <c:order val="0"/>
          <c:tx>
            <c:v>2017 – total 118</c:v>
          </c:tx>
          <c:spPr>
            <a:solidFill>
              <a:srgbClr val="46505A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rgbClr val="46505A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List1!$A$27:$A$28</c:f>
              <c:strCache>
                <c:ptCount val="2"/>
                <c:pt idx="0">
                  <c:v>Researchers</c:v>
                </c:pt>
                <c:pt idx="1">
                  <c:v>Administration, Technicians</c:v>
                </c:pt>
              </c:strCache>
            </c:strRef>
          </c:cat>
          <c:val>
            <c:numRef>
              <c:f>List1!$B$27:$B$28</c:f>
              <c:numCache>
                <c:formatCode>General</c:formatCode>
                <c:ptCount val="2"/>
                <c:pt idx="0">
                  <c:v>96</c:v>
                </c:pt>
                <c:pt idx="1">
                  <c:v>22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C11-460E-B7C8-43E1C3C4D7E7}"/>
            </c:ext>
          </c:extLst>
        </c:ser>
        <c:ser>
          <c:idx val="1"/>
          <c:order val="1"/>
          <c:tx>
            <c:v>2018 – total 143</c:v>
          </c:tx>
          <c:spPr>
            <a:solidFill>
              <a:srgbClr val="FF78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rgbClr val="46505A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List1!$D$27:$D$28</c:f>
              <c:numCache>
                <c:formatCode>General</c:formatCode>
                <c:ptCount val="2"/>
                <c:pt idx="0">
                  <c:v>113</c:v>
                </c:pt>
                <c:pt idx="1">
                  <c:v>30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C11-460E-B7C8-43E1C3C4D7E7}"/>
            </c:ext>
          </c:extLst>
        </c:ser>
        <c:ser>
          <c:idx val="2"/>
          <c:order val="2"/>
          <c:tx>
            <c:v>2019 – total 149</c:v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List1!$F$27:$F$28</c:f>
              <c:numCache>
                <c:formatCode>General</c:formatCode>
                <c:ptCount val="2"/>
                <c:pt idx="0">
                  <c:v>119</c:v>
                </c:pt>
                <c:pt idx="1">
                  <c:v>30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391-47B4-95EF-EBC2CE13E2A1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-179891328"/>
        <c:axId val="-179877728"/>
      </c:barChart>
      <c:catAx>
        <c:axId val="-1798913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rgbClr val="46505A"/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-179877728"/>
        <c:crosses val="autoZero"/>
        <c:auto val="1"/>
        <c:lblAlgn val="ctr"/>
        <c:lblOffset val="100"/>
        <c:noMultiLvlLbl val="0"/>
      </c:catAx>
      <c:valAx>
        <c:axId val="-179877728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-17989132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rgbClr val="46505A"/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</c:legendEntry>
      <c:legendEntry>
        <c:idx val="1"/>
        <c:txPr>
          <a:bodyPr rot="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rgbClr val="46505A"/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</c:legendEntry>
      <c:legendEntry>
        <c:idx val="2"/>
        <c:txPr>
          <a:bodyPr rot="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rgbClr val="46505A"/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</c:legendEntry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rgbClr val="46505A"/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4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Řada 1</c:v>
                </c:pt>
              </c:strCache>
            </c:strRef>
          </c:tx>
          <c:spPr>
            <a:ln w="28575" cap="rnd">
              <a:solidFill>
                <a:srgbClr val="FF7800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E65014"/>
              </a:solidFill>
              <a:ln w="9525">
                <a:solidFill>
                  <a:srgbClr val="FF7800"/>
                </a:solidFill>
              </a:ln>
              <a:effectLst/>
            </c:spPr>
          </c:marker>
          <c:cat>
            <c:numRef>
              <c:f>List1!$A$2:$A$10</c:f>
              <c:numCache>
                <c:formatCode>General</c:formatCode>
                <c:ptCount val="9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</c:v>
                </c:pt>
                <c:pt idx="6">
                  <c:v>2017</c:v>
                </c:pt>
                <c:pt idx="7">
                  <c:v>2018</c:v>
                </c:pt>
                <c:pt idx="8">
                  <c:v>2019</c:v>
                </c:pt>
              </c:numCache>
            </c:numRef>
          </c:cat>
          <c:val>
            <c:numRef>
              <c:f>List1!$B$2:$B$10</c:f>
              <c:numCache>
                <c:formatCode>General</c:formatCode>
                <c:ptCount val="9"/>
                <c:pt idx="0">
                  <c:v>4</c:v>
                </c:pt>
                <c:pt idx="1">
                  <c:v>45</c:v>
                </c:pt>
                <c:pt idx="2">
                  <c:v>253</c:v>
                </c:pt>
                <c:pt idx="3">
                  <c:v>414</c:v>
                </c:pt>
                <c:pt idx="4">
                  <c:v>627</c:v>
                </c:pt>
                <c:pt idx="5">
                  <c:v>795</c:v>
                </c:pt>
                <c:pt idx="6">
                  <c:v>1004</c:v>
                </c:pt>
                <c:pt idx="7">
                  <c:v>1432</c:v>
                </c:pt>
                <c:pt idx="8">
                  <c:v>1539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BC1D-4DCC-81A5-9D1CA0197AF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371997200"/>
        <c:axId val="1371993872"/>
      </c:lineChart>
      <c:catAx>
        <c:axId val="137199720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371993872"/>
        <c:crosses val="autoZero"/>
        <c:auto val="1"/>
        <c:lblAlgn val="ctr"/>
        <c:lblOffset val="100"/>
        <c:noMultiLvlLbl val="0"/>
      </c:catAx>
      <c:valAx>
        <c:axId val="137199387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37199720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2017</c:v>
                </c:pt>
              </c:strCache>
            </c:strRef>
          </c:tx>
          <c:spPr>
            <a:solidFill>
              <a:srgbClr val="46505A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rgbClr val="46505A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List1!$A$2:$A$5</c:f>
              <c:strCache>
                <c:ptCount val="4"/>
                <c:pt idx="0">
                  <c:v>Q1</c:v>
                </c:pt>
                <c:pt idx="1">
                  <c:v>Q2</c:v>
                </c:pt>
                <c:pt idx="2">
                  <c:v>Q3</c:v>
                </c:pt>
                <c:pt idx="3">
                  <c:v>Q4</c:v>
                </c:pt>
              </c:strCache>
            </c:strRef>
          </c:cat>
          <c:val>
            <c:numRef>
              <c:f>List1!$B$2:$B$5</c:f>
              <c:numCache>
                <c:formatCode>General</c:formatCode>
                <c:ptCount val="4"/>
                <c:pt idx="0">
                  <c:v>35</c:v>
                </c:pt>
                <c:pt idx="1">
                  <c:v>24</c:v>
                </c:pt>
                <c:pt idx="2">
                  <c:v>7</c:v>
                </c:pt>
                <c:pt idx="3">
                  <c:v>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38D-4993-B8A8-0BF849BC72CF}"/>
            </c:ext>
          </c:extLst>
        </c:ser>
        <c:ser>
          <c:idx val="1"/>
          <c:order val="1"/>
          <c:tx>
            <c:strRef>
              <c:f>List1!$C$1</c:f>
              <c:strCache>
                <c:ptCount val="1"/>
                <c:pt idx="0">
                  <c:v>2018</c:v>
                </c:pt>
              </c:strCache>
            </c:strRef>
          </c:tx>
          <c:spPr>
            <a:solidFill>
              <a:srgbClr val="FF78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rgbClr val="46505A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List1!$A$2:$A$5</c:f>
              <c:strCache>
                <c:ptCount val="4"/>
                <c:pt idx="0">
                  <c:v>Q1</c:v>
                </c:pt>
                <c:pt idx="1">
                  <c:v>Q2</c:v>
                </c:pt>
                <c:pt idx="2">
                  <c:v>Q3</c:v>
                </c:pt>
                <c:pt idx="3">
                  <c:v>Q4</c:v>
                </c:pt>
              </c:strCache>
            </c:strRef>
          </c:cat>
          <c:val>
            <c:numRef>
              <c:f>List1!$C$2:$C$5</c:f>
              <c:numCache>
                <c:formatCode>General</c:formatCode>
                <c:ptCount val="4"/>
                <c:pt idx="0">
                  <c:v>33</c:v>
                </c:pt>
                <c:pt idx="1">
                  <c:v>35</c:v>
                </c:pt>
                <c:pt idx="2">
                  <c:v>10</c:v>
                </c:pt>
                <c:pt idx="3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38D-4993-B8A8-0BF849BC72CF}"/>
            </c:ext>
          </c:extLst>
        </c:ser>
        <c:ser>
          <c:idx val="2"/>
          <c:order val="2"/>
          <c:tx>
            <c:strRef>
              <c:f>List1!$D$1</c:f>
              <c:strCache>
                <c:ptCount val="1"/>
                <c:pt idx="0">
                  <c:v>2019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rgbClr val="46505A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List1!$A$2:$A$5</c:f>
              <c:strCache>
                <c:ptCount val="4"/>
                <c:pt idx="0">
                  <c:v>Q1</c:v>
                </c:pt>
                <c:pt idx="1">
                  <c:v>Q2</c:v>
                </c:pt>
                <c:pt idx="2">
                  <c:v>Q3</c:v>
                </c:pt>
                <c:pt idx="3">
                  <c:v>Q4</c:v>
                </c:pt>
              </c:strCache>
            </c:strRef>
          </c:cat>
          <c:val>
            <c:numRef>
              <c:f>List1!$D$2:$D$5</c:f>
              <c:numCache>
                <c:formatCode>General</c:formatCode>
                <c:ptCount val="4"/>
                <c:pt idx="0">
                  <c:v>43</c:v>
                </c:pt>
                <c:pt idx="1">
                  <c:v>32</c:v>
                </c:pt>
                <c:pt idx="2">
                  <c:v>3</c:v>
                </c:pt>
                <c:pt idx="3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548-4FE7-936F-DD2A7A06C42D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1643997184"/>
        <c:axId val="1644005920"/>
      </c:barChart>
      <c:catAx>
        <c:axId val="16439971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rgbClr val="46505A"/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644005920"/>
        <c:crosses val="autoZero"/>
        <c:auto val="1"/>
        <c:lblAlgn val="ctr"/>
        <c:lblOffset val="100"/>
        <c:noMultiLvlLbl val="0"/>
      </c:catAx>
      <c:valAx>
        <c:axId val="1644005920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164399718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rgbClr val="46505A"/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2017</c:v>
                </c:pt>
              </c:strCache>
            </c:strRef>
          </c:tx>
          <c:spPr>
            <a:solidFill>
              <a:srgbClr val="FF78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List1!$A$7:$A$9</c:f>
              <c:numCache>
                <c:formatCode>General</c:formatCode>
                <c:ptCount val="3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</c:numCache>
            </c:numRef>
          </c:cat>
          <c:val>
            <c:numRef>
              <c:f>List1!$B$7:$B$9</c:f>
              <c:numCache>
                <c:formatCode>General</c:formatCode>
                <c:ptCount val="3"/>
                <c:pt idx="0">
                  <c:v>11</c:v>
                </c:pt>
                <c:pt idx="1">
                  <c:v>14</c:v>
                </c:pt>
                <c:pt idx="2">
                  <c:v>18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747-4FA3-9EBE-AD7E62C3352E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1643997184"/>
        <c:axId val="1644005920"/>
      </c:barChart>
      <c:catAx>
        <c:axId val="16439971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rgbClr val="46505A"/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644005920"/>
        <c:crosses val="autoZero"/>
        <c:auto val="1"/>
        <c:lblAlgn val="ctr"/>
        <c:lblOffset val="100"/>
        <c:noMultiLvlLbl val="0"/>
      </c:catAx>
      <c:valAx>
        <c:axId val="1644005920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164399718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List1!$E$1</c:f>
              <c:strCache>
                <c:ptCount val="1"/>
              </c:strCache>
            </c:strRef>
          </c:tx>
          <c:spPr>
            <a:solidFill>
              <a:srgbClr val="FF78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List1!$A$7:$A$9</c:f>
              <c:numCache>
                <c:formatCode>General</c:formatCode>
                <c:ptCount val="3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</c:numCache>
            </c:numRef>
          </c:cat>
          <c:val>
            <c:numRef>
              <c:f>List1!$E$7:$E$9</c:f>
              <c:numCache>
                <c:formatCode>General</c:formatCode>
                <c:ptCount val="3"/>
                <c:pt idx="0">
                  <c:v>6</c:v>
                </c:pt>
                <c:pt idx="1">
                  <c:v>9</c:v>
                </c:pt>
                <c:pt idx="2">
                  <c:v>16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27A-4A1E-B5A8-6A09BCB9A064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1643997184"/>
        <c:axId val="1644005920"/>
      </c:barChart>
      <c:catAx>
        <c:axId val="16439971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rgbClr val="46505A"/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644005920"/>
        <c:crosses val="autoZero"/>
        <c:auto val="1"/>
        <c:lblAlgn val="ctr"/>
        <c:lblOffset val="100"/>
        <c:noMultiLvlLbl val="0"/>
      </c:catAx>
      <c:valAx>
        <c:axId val="1644005920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164399718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2.0224909096489465E-2"/>
          <c:y val="0.18496574648168285"/>
          <c:w val="0.95955018180702112"/>
          <c:h val="0.7181395661473980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List1!$B$32</c:f>
              <c:strCache>
                <c:ptCount val="1"/>
                <c:pt idx="0">
                  <c:v>1st study year</c:v>
                </c:pt>
              </c:strCache>
            </c:strRef>
          </c:tx>
          <c:spPr>
            <a:solidFill>
              <a:srgbClr val="46505A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rgbClr val="46505A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List1!$A$33:$A$34</c:f>
              <c:strCache>
                <c:ptCount val="2"/>
                <c:pt idx="0">
                  <c:v>Biomaterials  and Biocomposites</c:v>
                </c:pt>
                <c:pt idx="1">
                  <c:v>Nanotechnology  and Advanced Materials</c:v>
                </c:pt>
              </c:strCache>
            </c:strRef>
          </c:cat>
          <c:val>
            <c:numRef>
              <c:f>List1!$B$33:$B$34</c:f>
              <c:numCache>
                <c:formatCode>General</c:formatCode>
                <c:ptCount val="2"/>
                <c:pt idx="0">
                  <c:v>4</c:v>
                </c:pt>
                <c:pt idx="1">
                  <c:v>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5F2-45C0-B131-B893A4ED75B9}"/>
            </c:ext>
          </c:extLst>
        </c:ser>
        <c:ser>
          <c:idx val="1"/>
          <c:order val="1"/>
          <c:tx>
            <c:strRef>
              <c:f>List1!$C$32</c:f>
              <c:strCache>
                <c:ptCount val="1"/>
                <c:pt idx="0">
                  <c:v>2nd study year</c:v>
                </c:pt>
              </c:strCache>
            </c:strRef>
          </c:tx>
          <c:spPr>
            <a:solidFill>
              <a:srgbClr val="FF78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rgbClr val="46505A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List1!$A$33:$A$34</c:f>
              <c:strCache>
                <c:ptCount val="2"/>
                <c:pt idx="0">
                  <c:v>Biomaterials  and Biocomposites</c:v>
                </c:pt>
                <c:pt idx="1">
                  <c:v>Nanotechnology  and Advanced Materials</c:v>
                </c:pt>
              </c:strCache>
            </c:strRef>
          </c:cat>
          <c:val>
            <c:numRef>
              <c:f>List1!$C$33:$C$34</c:f>
              <c:numCache>
                <c:formatCode>General</c:formatCode>
                <c:ptCount val="2"/>
                <c:pt idx="0">
                  <c:v>6</c:v>
                </c:pt>
                <c:pt idx="1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5F2-45C0-B131-B893A4ED75B9}"/>
            </c:ext>
          </c:extLst>
        </c:ser>
        <c:ser>
          <c:idx val="2"/>
          <c:order val="2"/>
          <c:tx>
            <c:strRef>
              <c:f>List1!$D$32</c:f>
              <c:strCache>
                <c:ptCount val="1"/>
                <c:pt idx="0">
                  <c:v>3rd study year</c:v>
                </c:pt>
              </c:strCache>
            </c:strRef>
          </c:tx>
          <c:spPr>
            <a:solidFill>
              <a:srgbClr val="828C96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List1!$A$33:$A$34</c:f>
              <c:strCache>
                <c:ptCount val="2"/>
                <c:pt idx="0">
                  <c:v>Biomaterials  and Biocomposites</c:v>
                </c:pt>
                <c:pt idx="1">
                  <c:v>Nanotechnology  and Advanced Materials</c:v>
                </c:pt>
              </c:strCache>
            </c:strRef>
          </c:cat>
          <c:val>
            <c:numRef>
              <c:f>List1!$D$33:$D$34</c:f>
              <c:numCache>
                <c:formatCode>General</c:formatCode>
                <c:ptCount val="2"/>
                <c:pt idx="0">
                  <c:v>6</c:v>
                </c:pt>
                <c:pt idx="1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F5F2-45C0-B131-B893A4ED75B9}"/>
            </c:ext>
          </c:extLst>
        </c:ser>
        <c:ser>
          <c:idx val="3"/>
          <c:order val="3"/>
          <c:tx>
            <c:strRef>
              <c:f>List1!$E$32</c:f>
              <c:strCache>
                <c:ptCount val="1"/>
                <c:pt idx="0">
                  <c:v>4th study year</c:v>
                </c:pt>
              </c:strCache>
            </c:strRef>
          </c:tx>
          <c:spPr>
            <a:solidFill>
              <a:srgbClr val="E6501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List1!$A$33:$A$34</c:f>
              <c:strCache>
                <c:ptCount val="2"/>
                <c:pt idx="0">
                  <c:v>Biomaterials  and Biocomposites</c:v>
                </c:pt>
                <c:pt idx="1">
                  <c:v>Nanotechnology  and Advanced Materials</c:v>
                </c:pt>
              </c:strCache>
            </c:strRef>
          </c:cat>
          <c:val>
            <c:numRef>
              <c:f>List1!$E$33:$E$34</c:f>
              <c:numCache>
                <c:formatCode>General</c:formatCode>
                <c:ptCount val="2"/>
                <c:pt idx="0">
                  <c:v>2</c:v>
                </c:pt>
                <c:pt idx="1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F5F2-45C0-B131-B893A4ED75B9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-179891328"/>
        <c:axId val="-179877728"/>
      </c:barChart>
      <c:catAx>
        <c:axId val="-1798913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rgbClr val="46505A"/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-179877728"/>
        <c:crosses val="autoZero"/>
        <c:auto val="1"/>
        <c:lblAlgn val="ctr"/>
        <c:lblOffset val="100"/>
        <c:noMultiLvlLbl val="0"/>
      </c:catAx>
      <c:valAx>
        <c:axId val="-179877728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-17989132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rgbClr val="46505A"/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</c:legendEntry>
      <c:legendEntry>
        <c:idx val="1"/>
        <c:txPr>
          <a:bodyPr rot="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rgbClr val="46505A"/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</c:legendEntry>
      <c:legendEntry>
        <c:idx val="2"/>
        <c:txPr>
          <a:bodyPr rot="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rgbClr val="46505A"/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</c:legendEntry>
      <c:layout>
        <c:manualLayout>
          <c:xMode val="edge"/>
          <c:yMode val="edge"/>
          <c:x val="1.0760172825250413E-2"/>
          <c:y val="0"/>
          <c:w val="0.89999991313568029"/>
          <c:h val="6.976464325711442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rgbClr val="46505A"/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4">
    <c:autoUpdate val="0"/>
  </c:externalData>
</c:chartSpace>
</file>

<file path=ppt/charts/chartEx1.xml><?xml version="1.0" encoding="utf-8"?>
<cx:chartSpace xmlns:a="http://schemas.openxmlformats.org/drawingml/2006/main" xmlns:r="http://schemas.openxmlformats.org/officeDocument/2006/relationships" xmlns:cx="http://schemas.microsoft.com/office/drawing/2014/chartex">
  <cx:chartData>
    <cx:externalData r:id="rId1" cx:autoUpdate="0"/>
    <cx:data id="0">
      <cx:strDim type="cat">
        <cx:f>List1!$A$2:$A$11</cx:f>
        <cx:lvl ptCount="10">
          <cx:pt idx="0">POLYMER SCIENCE</cx:pt>
          <cx:pt idx="1">MATERIALS SCIENCE MULTIDISCIPLINARY</cx:pt>
          <cx:pt idx="2">PHYSICS APPLIED</cx:pt>
          <cx:pt idx="3">CHEMISTRY MULTIDISCIPLINARY</cx:pt>
          <cx:pt idx="4">NANOSCIENCE NANOTECHNOLOGY</cx:pt>
          <cx:pt idx="5">CHEMISTRY PHYSICAL</cx:pt>
          <cx:pt idx="6">ENGINEERING CHEMICAL</cx:pt>
          <cx:pt idx="7">PHYSICS CONDENSED MATTER</cx:pt>
          <cx:pt idx="8">MECHANICS</cx:pt>
          <cx:pt idx="9">MATERIALS SCIENCE BIOMATERIALS</cx:pt>
        </cx:lvl>
      </cx:strDim>
      <cx:numDim type="size">
        <cx:f>List1!$B$2:$B$11</cx:f>
        <cx:lvl ptCount="10" formatCode="Vęeobecný">
          <cx:pt idx="0">227</cx:pt>
          <cx:pt idx="1">179</cx:pt>
          <cx:pt idx="2">89</cx:pt>
          <cx:pt idx="3">75</cx:pt>
          <cx:pt idx="4">68</cx:pt>
          <cx:pt idx="5">50</cx:pt>
          <cx:pt idx="6">50</cx:pt>
          <cx:pt idx="7">50</cx:pt>
          <cx:pt idx="8">46</cx:pt>
          <cx:pt idx="9">37</cx:pt>
        </cx:lvl>
      </cx:numDim>
    </cx:data>
    <cx:data id="1">
      <cx:strDim type="cat">
        <cx:f>List1!$A$2:$A$11</cx:f>
        <cx:lvl ptCount="10">
          <cx:pt idx="0">POLYMER SCIENCE</cx:pt>
          <cx:pt idx="1">MATERIALS SCIENCE MULTIDISCIPLINARY</cx:pt>
          <cx:pt idx="2">PHYSICS APPLIED</cx:pt>
          <cx:pt idx="3">CHEMISTRY MULTIDISCIPLINARY</cx:pt>
          <cx:pt idx="4">NANOSCIENCE NANOTECHNOLOGY</cx:pt>
          <cx:pt idx="5">CHEMISTRY PHYSICAL</cx:pt>
          <cx:pt idx="6">ENGINEERING CHEMICAL</cx:pt>
          <cx:pt idx="7">PHYSICS CONDENSED MATTER</cx:pt>
          <cx:pt idx="8">MECHANICS</cx:pt>
          <cx:pt idx="9">MATERIALS SCIENCE BIOMATERIALS</cx:pt>
        </cx:lvl>
      </cx:strDim>
      <cx:numDim type="size">
        <cx:f>List1!$C$2:$C$11</cx:f>
        <cx:lvl ptCount="10" formatCode="Vęeobecný"/>
      </cx:numDim>
    </cx:data>
  </cx:chartData>
  <cx:chart>
    <cx:plotArea>
      <cx:plotAreaRegion>
        <cx:series layoutId="treemap" uniqueId="{00C92090-707B-406B-AA7C-D6EB38FE075C}" formatIdx="0">
          <cx:tx>
            <cx:txData>
              <cx:f>List1!$B$1</cx:f>
              <cx:v>Řada 1</cx:v>
            </cx:txData>
          </cx:tx>
          <cx:dataPt idx="0">
            <cx:spPr>
              <a:solidFill>
                <a:srgbClr val="33AEAB"/>
              </a:solidFill>
            </cx:spPr>
          </cx:dataPt>
          <cx:dataPt idx="1">
            <cx:spPr>
              <a:solidFill>
                <a:srgbClr val="FF7800"/>
              </a:solidFill>
            </cx:spPr>
          </cx:dataPt>
          <cx:dataPt idx="2">
            <cx:spPr>
              <a:solidFill>
                <a:srgbClr val="34B232"/>
              </a:solidFill>
            </cx:spPr>
          </cx:dataPt>
          <cx:dataPt idx="3">
            <cx:spPr>
              <a:solidFill>
                <a:srgbClr val="FFCD00"/>
              </a:solidFill>
            </cx:spPr>
          </cx:dataPt>
          <cx:dataPt idx="4">
            <cx:spPr>
              <a:solidFill>
                <a:srgbClr val="0A87C3"/>
              </a:solidFill>
            </cx:spPr>
          </cx:dataPt>
          <cx:dataPt idx="5">
            <cx:spPr>
              <a:solidFill>
                <a:srgbClr val="87B919"/>
              </a:solidFill>
            </cx:spPr>
          </cx:dataPt>
          <cx:dataPt idx="6">
            <cx:spPr>
              <a:solidFill>
                <a:srgbClr val="EB2837"/>
              </a:solidFill>
            </cx:spPr>
          </cx:dataPt>
          <cx:dataPt idx="7">
            <cx:spPr>
              <a:solidFill>
                <a:srgbClr val="934114"/>
              </a:solidFill>
            </cx:spPr>
          </cx:dataPt>
          <cx:dataPt idx="8">
            <cx:spPr>
              <a:solidFill>
                <a:srgbClr val="46505A"/>
              </a:solidFill>
            </cx:spPr>
          </cx:dataPt>
          <cx:dataPt idx="9">
            <cx:spPr>
              <a:solidFill>
                <a:srgbClr val="0F1455"/>
              </a:solidFill>
            </cx:spPr>
          </cx:dataPt>
          <cx:dataLabels pos="inEnd">
            <cx:txPr>
              <a:bodyPr spcFirstLastPara="1" vertOverflow="ellipsis" wrap="square" lIns="0" tIns="0" rIns="0" bIns="0" anchor="ctr" anchorCtr="1">
                <a:spAutoFit/>
              </a:bodyPr>
              <a:lstStyle/>
              <a:p>
                <a:pPr>
                  <a:defRPr sz="1400" b="1"/>
                </a:pPr>
                <a:endParaRPr lang="cs-CZ" sz="1400" b="1"/>
              </a:p>
            </cx:txPr>
            <cx:visibility seriesName="0" categoryName="1" value="1"/>
            <cx:separator>
</cx:separator>
            <cx:dataLabel idx="0" pos="inEnd">
              <cx:txPr>
                <a:bodyPr spcFirstLastPara="1" vertOverflow="ellipsis" wrap="square" lIns="0" tIns="0" rIns="0" bIns="0" anchor="ctr" anchorCtr="1">
                  <a:spAutoFit/>
                </a:bodyPr>
                <a:lstStyle/>
                <a:p>
                  <a:pPr>
                    <a:defRPr sz="1400"/>
                  </a:pPr>
                  <a:r>
                    <a:rPr lang="cs-CZ" sz="1400" b="1"/>
                    <a:t>POLYMER SCIENCE
227</a:t>
                  </a:r>
                </a:p>
              </cx:txPr>
              <cx:visibility seriesName="0" categoryName="1" value="1"/>
              <cx:separator>
</cx:separator>
            </cx:dataLabel>
            <cx:dataLabel idx="1" pos="inEnd">
              <cx:txPr>
                <a:bodyPr spcFirstLastPara="1" vertOverflow="ellipsis" wrap="square" lIns="0" tIns="0" rIns="0" bIns="0" anchor="ctr" anchorCtr="1">
                  <a:spAutoFit/>
                </a:bodyPr>
                <a:lstStyle/>
                <a:p>
                  <a:pPr>
                    <a:defRPr sz="1600"/>
                  </a:pPr>
                  <a:r>
                    <a:rPr lang="cs-CZ" sz="1400" b="1"/>
                    <a:t>MATERIALS SCIENCE MULTIDISCIPLINARY
179</a:t>
                  </a:r>
                </a:p>
              </cx:txPr>
            </cx:dataLabel>
            <cx:dataLabel idx="2" pos="inEnd">
              <cx:txPr>
                <a:bodyPr spcFirstLastPara="1" vertOverflow="ellipsis" wrap="square" lIns="0" tIns="0" rIns="0" bIns="0" anchor="ctr" anchorCtr="1">
                  <a:spAutoFit/>
                </a:bodyPr>
                <a:lstStyle/>
                <a:p>
                  <a:pPr>
                    <a:defRPr sz="1600"/>
                  </a:pPr>
                  <a:r>
                    <a:rPr lang="cs-CZ" sz="1400" b="1"/>
                    <a:t>PHYSICS APPLIED
89</a:t>
                  </a:r>
                </a:p>
              </cx:txPr>
              <cx:visibility seriesName="0" categoryName="1" value="1"/>
              <cx:separator>
</cx:separator>
            </cx:dataLabel>
            <cx:dataLabel idx="3" pos="inEnd">
              <cx:txPr>
                <a:bodyPr spcFirstLastPara="1" vertOverflow="ellipsis" wrap="square" lIns="0" tIns="0" rIns="0" bIns="0" anchor="ctr" anchorCtr="1">
                  <a:spAutoFit/>
                </a:bodyPr>
                <a:lstStyle/>
                <a:p>
                  <a:pPr>
                    <a:defRPr sz="1600"/>
                  </a:pPr>
                  <a:r>
                    <a:rPr lang="cs-CZ" sz="1400" b="1"/>
                    <a:t>CHEMISTRY MULTIDISCIPLINARY
75</a:t>
                  </a:r>
                </a:p>
              </cx:txPr>
            </cx:dataLabel>
            <cx:dataLabel idx="4" pos="inEnd">
              <cx:txPr>
                <a:bodyPr spcFirstLastPara="1" vertOverflow="ellipsis" wrap="square" lIns="0" tIns="0" rIns="0" bIns="0" anchor="ctr" anchorCtr="1">
                  <a:spAutoFit/>
                </a:bodyPr>
                <a:lstStyle/>
                <a:p>
                  <a:pPr>
                    <a:defRPr sz="1600"/>
                  </a:pPr>
                  <a:r>
                    <a:rPr lang="cs-CZ" sz="1400" b="1"/>
                    <a:t>NANOSCIENCE NANOTECHNOLOGY
68</a:t>
                  </a:r>
                </a:p>
              </cx:txPr>
              <cx:visibility seriesName="0" categoryName="1" value="1"/>
              <cx:separator>
</cx:separator>
            </cx:dataLabel>
          </cx:dataLabels>
          <cx:dataId val="0"/>
          <cx:layoutPr>
            <cx:parentLabelLayout val="banner"/>
          </cx:layoutPr>
        </cx:series>
        <cx:series layoutId="treemap" hidden="1" uniqueId="{AA34E4FE-486F-4254-81D2-06E0602D50C1}" formatIdx="1">
          <cx:tx>
            <cx:txData>
              <cx:f>List1!$C$1</cx:f>
              <cx:v>Řada 2</cx:v>
            </cx:txData>
          </cx:tx>
          <cx:dataId val="1"/>
          <cx:layoutPr>
            <cx:parentLabelLayout val="none"/>
          </cx:layoutPr>
        </cx:series>
      </cx:plotAreaRegion>
    </cx:plotArea>
  </cx:chart>
  <cx:clrMapOvr bg1="lt1" tx1="dk1" bg2="lt2" tx2="dk2" accent1="accent1" accent2="accent2" accent3="accent3" accent4="accent4" accent5="accent5" accent6="accent6" hlink="hlink" folHlink="folHlink"/>
</cx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cs:styleClr val="auto"/>
    </cs:fontRef>
    <cs:defRPr sz="133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33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0.xml><?xml version="1.0" encoding="utf-8"?>
<cs:chartStyle xmlns:cs="http://schemas.microsoft.com/office/drawing/2012/chartStyle" xmlns:a="http://schemas.openxmlformats.org/drawingml/2006/main" id="410">
  <cs:axisTitle>
    <cs:lnRef idx="0"/>
    <cs:fillRef idx="0"/>
    <cs:effectRef idx="0"/>
    <cs:fontRef idx="minor">
      <a:schemeClr val="tx1">
        <a:lumMod val="65000"/>
        <a:lumOff val="35000"/>
      </a:schemeClr>
    </cs:fontRef>
    <cs:spPr>
      <a:solidFill>
        <a:schemeClr val="bg1">
          <a:lumMod val="65000"/>
        </a:schemeClr>
      </a:solidFill>
      <a:ln w="19050">
        <a:solidFill>
          <a:schemeClr val="bg1"/>
        </a:solidFill>
      </a:ln>
    </cs:spPr>
    <cs:defRPr sz="1197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bg1"/>
    </cs:fontRef>
    <cs:defRPr sz="1197" kern="1200"/>
    <cs:bodyPr lIns="38100" tIns="19050" rIns="38100" bIns="19050">
      <a:spAutoFit/>
    </cs:bodyPr>
  </cs:dataLabel>
  <cs:dataLabelCallout>
    <cs:lnRef idx="0"/>
    <cs:fillRef idx="0"/>
    <cs:effectRef idx="0"/>
    <cs:fontRef idx="minor">
      <a:schemeClr val="tx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19050">
        <a:solidFill>
          <a:schemeClr val="lt1"/>
        </a:solidFill>
      </a:ln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defRPr sz="1197"/>
  </cs:dataTable>
  <cs:downBar>
    <cs:lnRef idx="0"/>
    <cs:fillRef idx="0"/>
    <cs:effectRef idx="0"/>
    <cs:fontRef idx="minor">
      <a:schemeClr val="tx1"/>
    </cs:fontRef>
    <cs:spPr>
      <a:solidFill>
        <a:schemeClr val="dk1"/>
      </a:solidFill>
    </cs:spPr>
  </cs:downBar>
  <cs:dropLine>
    <cs:lnRef idx="0"/>
    <cs:fillRef idx="0"/>
    <cs:effectRef idx="0"/>
    <cs:fontRef idx="minor">
      <a:schemeClr val="tx1"/>
    </cs:fontRef>
  </cs:dropLine>
  <cs:errorBar>
    <cs:lnRef idx="0"/>
    <cs:fillRef idx="0"/>
    <cs:effectRef idx="0"/>
    <cs:fontRef idx="minor">
      <a:schemeClr val="tx1"/>
    </cs:fontRef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  <a:lumOff val="10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</cs:hiLoLine>
  <cs:leaderLine>
    <cs:lnRef idx="0"/>
    <cs:fillRef idx="0"/>
    <cs:effectRef idx="0"/>
    <cs:fontRef idx="minor">
      <a:schemeClr val="tx1"/>
    </cs:fontRef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/>
  </cs:seriesAxis>
  <cs:seriesLine>
    <cs:lnRef idx="0"/>
    <cs:fillRef idx="0"/>
    <cs:effectRef idx="0"/>
    <cs:fontRef idx="minor">
      <a:schemeClr val="tx1"/>
    </cs:fontRef>
    <cs:spPr>
      <a:ln w="9525" cap="flat">
        <a:solidFill>
          <a:srgbClr val="D9D9D9"/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/>
  </cs:valueAxis>
  <cs:wall>
    <cs:lnRef idx="0"/>
    <cs:fillRef idx="0"/>
    <cs:effectRef idx="0"/>
    <cs:fontRef idx="minor">
      <a:schemeClr val="tx1"/>
    </cs:fontRef>
  </cs:wall>
</cs:chartStyle>
</file>

<file path=ppt/charts/style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0.8111</cdr:x>
      <cdr:y>0.91856</cdr:y>
    </cdr:from>
    <cdr:to>
      <cdr:x>0.99136</cdr:x>
      <cdr:y>0.96931</cdr:y>
    </cdr:to>
    <cdr:sp macro="" textlink="">
      <cdr:nvSpPr>
        <cdr:cNvPr id="2" name="TextovéPole 6"/>
        <cdr:cNvSpPr txBox="1"/>
      </cdr:nvSpPr>
      <cdr:spPr>
        <a:xfrm xmlns:a="http://schemas.openxmlformats.org/drawingml/2006/main">
          <a:off x="8542118" y="4596495"/>
          <a:ext cx="1898419" cy="253953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r"/>
          <a:r>
            <a:rPr lang="cs-CZ" sz="1050" dirty="0" err="1" smtClean="0">
              <a:solidFill>
                <a:srgbClr val="46505A"/>
              </a:solidFill>
              <a:latin typeface="Segoe UI Light" panose="020B0502040204020203" pitchFamily="34" charset="0"/>
              <a:cs typeface="Segoe UI Light" panose="020B0502040204020203" pitchFamily="34" charset="0"/>
            </a:rPr>
            <a:t>State</a:t>
          </a:r>
          <a:r>
            <a:rPr lang="cs-CZ" sz="1050" dirty="0" smtClean="0">
              <a:solidFill>
                <a:srgbClr val="46505A"/>
              </a:solidFill>
              <a:latin typeface="Segoe UI Light" panose="020B0502040204020203" pitchFamily="34" charset="0"/>
              <a:cs typeface="Segoe UI Light" panose="020B0502040204020203" pitchFamily="34" charset="0"/>
            </a:rPr>
            <a:t> as </a:t>
          </a:r>
          <a:r>
            <a:rPr lang="cs-CZ" sz="1050" dirty="0" err="1" smtClean="0">
              <a:solidFill>
                <a:srgbClr val="46505A"/>
              </a:solidFill>
              <a:latin typeface="Segoe UI Light" panose="020B0502040204020203" pitchFamily="34" charset="0"/>
              <a:cs typeface="Segoe UI Light" panose="020B0502040204020203" pitchFamily="34" charset="0"/>
            </a:rPr>
            <a:t>of</a:t>
          </a:r>
          <a:r>
            <a:rPr lang="cs-CZ" sz="1050" dirty="0" smtClean="0">
              <a:solidFill>
                <a:srgbClr val="46505A"/>
              </a:solidFill>
              <a:latin typeface="Segoe UI Light" panose="020B0502040204020203" pitchFamily="34" charset="0"/>
              <a:cs typeface="Segoe UI Light" panose="020B0502040204020203" pitchFamily="34" charset="0"/>
            </a:rPr>
            <a:t> </a:t>
          </a:r>
          <a:r>
            <a:rPr lang="cs-CZ" sz="1050" dirty="0" err="1" smtClean="0">
              <a:solidFill>
                <a:srgbClr val="46505A"/>
              </a:solidFill>
              <a:latin typeface="Segoe UI Light" panose="020B0502040204020203" pitchFamily="34" charset="0"/>
              <a:cs typeface="Segoe UI Light" panose="020B0502040204020203" pitchFamily="34" charset="0"/>
            </a:rPr>
            <a:t>December</a:t>
          </a:r>
          <a:r>
            <a:rPr lang="cs-CZ" sz="1050" dirty="0" smtClean="0">
              <a:solidFill>
                <a:srgbClr val="46505A"/>
              </a:solidFill>
              <a:latin typeface="Segoe UI Light" panose="020B0502040204020203" pitchFamily="34" charset="0"/>
              <a:cs typeface="Segoe UI Light" panose="020B0502040204020203" pitchFamily="34" charset="0"/>
            </a:rPr>
            <a:t> 2, 2019</a:t>
          </a:r>
          <a:endParaRPr lang="cs-CZ" sz="1050" dirty="0">
            <a:solidFill>
              <a:srgbClr val="46505A"/>
            </a:solidFill>
            <a:latin typeface="Segoe UI Light" panose="020B0502040204020203" pitchFamily="34" charset="0"/>
            <a:cs typeface="Segoe UI Light" panose="020B0502040204020203" pitchFamily="34" charset="0"/>
          </a:endParaRP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F3ACF45-DA86-42F8-B522-DD0B1696291F}" type="datetimeFigureOut">
              <a:rPr lang="cs-CZ" smtClean="0"/>
              <a:t>10.12.2019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25B89D9-EABB-4DEB-90FC-435F4B1FF59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025763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smtClean="0"/>
              <a:t>Kliknutím můžete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4D4BC-F9BE-49EF-BCE7-81EE599CAE71}" type="datetimeFigureOut">
              <a:rPr lang="cs-CZ" smtClean="0"/>
              <a:t>10.12.2019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950B5-42CD-473A-B680-14E58024D8B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094158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4D4BC-F9BE-49EF-BCE7-81EE599CAE71}" type="datetimeFigureOut">
              <a:rPr lang="cs-CZ" smtClean="0"/>
              <a:t>10.12.2019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950B5-42CD-473A-B680-14E58024D8B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620868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4D4BC-F9BE-49EF-BCE7-81EE599CAE71}" type="datetimeFigureOut">
              <a:rPr lang="cs-CZ" smtClean="0"/>
              <a:t>10.12.2019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950B5-42CD-473A-B680-14E58024D8B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641010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>
          <a:xfrm>
            <a:off x="1014484" y="365125"/>
            <a:ext cx="10339316" cy="1325563"/>
          </a:xfrm>
        </p:spPr>
        <p:txBody>
          <a:bodyPr>
            <a:normAutofit/>
          </a:bodyPr>
          <a:lstStyle>
            <a:lvl1pPr>
              <a:defRPr sz="4000" b="1">
                <a:solidFill>
                  <a:srgbClr val="33AEAB"/>
                </a:solidFill>
              </a:defRPr>
            </a:lvl1pPr>
          </a:lstStyle>
          <a:p>
            <a:r>
              <a:rPr lang="cs-CZ" dirty="0" smtClean="0"/>
              <a:t>KLIKNUTÍM LZE UPRAVIT STYL.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14484" y="1825625"/>
            <a:ext cx="10339316" cy="4351338"/>
          </a:xfrm>
        </p:spPr>
        <p:txBody>
          <a:bodyPr/>
          <a:lstStyle>
            <a:lvl1pPr marL="361950" indent="-361950">
              <a:lnSpc>
                <a:spcPct val="100000"/>
              </a:lnSpc>
              <a:buFontTx/>
              <a:buBlip>
                <a:blip r:embed="rId2"/>
              </a:buBlip>
              <a:defRPr sz="3200">
                <a:solidFill>
                  <a:srgbClr val="080808"/>
                </a:solidFill>
              </a:defRPr>
            </a:lvl1pPr>
            <a:lvl2pPr marL="809625" indent="-352425">
              <a:lnSpc>
                <a:spcPct val="100000"/>
              </a:lnSpc>
              <a:buFontTx/>
              <a:buBlip>
                <a:blip r:embed="rId2"/>
              </a:buBlip>
              <a:defRPr sz="2800">
                <a:solidFill>
                  <a:srgbClr val="080808"/>
                </a:solidFill>
              </a:defRPr>
            </a:lvl2pPr>
            <a:lvl3pPr>
              <a:lnSpc>
                <a:spcPct val="100000"/>
              </a:lnSpc>
              <a:defRPr sz="2400">
                <a:solidFill>
                  <a:srgbClr val="080808"/>
                </a:solidFill>
              </a:defRPr>
            </a:lvl3pPr>
            <a:lvl4pPr>
              <a:lnSpc>
                <a:spcPct val="100000"/>
              </a:lnSpc>
              <a:defRPr sz="2000">
                <a:solidFill>
                  <a:srgbClr val="080808"/>
                </a:solidFill>
              </a:defRPr>
            </a:lvl4pPr>
            <a:lvl5pPr>
              <a:lnSpc>
                <a:spcPct val="100000"/>
              </a:lnSpc>
              <a:defRPr>
                <a:solidFill>
                  <a:srgbClr val="080808"/>
                </a:solidFill>
              </a:defRPr>
            </a:lvl5pPr>
          </a:lstStyle>
          <a:p>
            <a:pPr lvl="0"/>
            <a:r>
              <a:rPr lang="cs-CZ" dirty="0" smtClean="0"/>
              <a:t>Upravte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1014484" y="6356350"/>
            <a:ext cx="2566916" cy="365125"/>
          </a:xfrm>
        </p:spPr>
        <p:txBody>
          <a:bodyPr/>
          <a:lstStyle/>
          <a:p>
            <a:fld id="{3EF4D4BC-F9BE-49EF-BCE7-81EE599CAE71}" type="datetimeFigureOut">
              <a:rPr lang="cs-CZ" smtClean="0"/>
              <a:t>10.12.2019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950B5-42CD-473A-B680-14E58024D8B7}" type="slidenum">
              <a:rPr lang="cs-CZ" smtClean="0"/>
              <a:t>‹#›</a:t>
            </a:fld>
            <a:endParaRPr lang="cs-CZ"/>
          </a:p>
        </p:txBody>
      </p:sp>
      <p:pic>
        <p:nvPicPr>
          <p:cNvPr id="7" name="Obrázek 6"/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859" y="721967"/>
            <a:ext cx="611877" cy="6118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0367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4D4BC-F9BE-49EF-BCE7-81EE599CAE71}" type="datetimeFigureOut">
              <a:rPr lang="cs-CZ" smtClean="0"/>
              <a:t>10.12.2019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950B5-42CD-473A-B680-14E58024D8B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235004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1014484" y="1825625"/>
            <a:ext cx="5005316" cy="4351338"/>
          </a:xfrm>
        </p:spPr>
        <p:txBody>
          <a:bodyPr/>
          <a:lstStyle>
            <a:lvl1pPr marL="357188" indent="-357188">
              <a:lnSpc>
                <a:spcPct val="100000"/>
              </a:lnSpc>
              <a:buFontTx/>
              <a:buBlip>
                <a:blip r:embed="rId2"/>
              </a:buBlip>
              <a:defRPr>
                <a:solidFill>
                  <a:srgbClr val="080808"/>
                </a:solidFill>
              </a:defRPr>
            </a:lvl1pPr>
            <a:lvl2pPr marL="806450" indent="-349250">
              <a:lnSpc>
                <a:spcPct val="100000"/>
              </a:lnSpc>
              <a:buFontTx/>
              <a:buBlip>
                <a:blip r:embed="rId2"/>
              </a:buBlip>
              <a:defRPr>
                <a:solidFill>
                  <a:srgbClr val="080808"/>
                </a:solidFill>
              </a:defRPr>
            </a:lvl2pPr>
            <a:lvl3pPr>
              <a:lnSpc>
                <a:spcPct val="100000"/>
              </a:lnSpc>
              <a:defRPr>
                <a:solidFill>
                  <a:srgbClr val="080808"/>
                </a:solidFill>
              </a:defRPr>
            </a:lvl3pPr>
            <a:lvl4pPr>
              <a:lnSpc>
                <a:spcPct val="100000"/>
              </a:lnSpc>
              <a:defRPr>
                <a:solidFill>
                  <a:srgbClr val="080808"/>
                </a:solidFill>
              </a:defRPr>
            </a:lvl4pPr>
            <a:lvl5pPr>
              <a:lnSpc>
                <a:spcPct val="100000"/>
              </a:lnSpc>
              <a:defRPr>
                <a:solidFill>
                  <a:srgbClr val="080808"/>
                </a:solidFill>
              </a:defRPr>
            </a:lvl5pPr>
          </a:lstStyle>
          <a:p>
            <a:pPr lvl="0"/>
            <a:r>
              <a:rPr lang="cs-CZ" dirty="0" smtClean="0"/>
              <a:t>Upravte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>
            <a:lvl1pPr marL="357188" indent="-357188">
              <a:lnSpc>
                <a:spcPct val="100000"/>
              </a:lnSpc>
              <a:buFontTx/>
              <a:buBlip>
                <a:blip r:embed="rId2"/>
              </a:buBlip>
              <a:defRPr>
                <a:solidFill>
                  <a:srgbClr val="080808"/>
                </a:solidFill>
              </a:defRPr>
            </a:lvl1pPr>
            <a:lvl2pPr marL="806450" indent="-349250">
              <a:lnSpc>
                <a:spcPct val="100000"/>
              </a:lnSpc>
              <a:buFontTx/>
              <a:buBlip>
                <a:blip r:embed="rId2"/>
              </a:buBlip>
              <a:defRPr>
                <a:solidFill>
                  <a:srgbClr val="080808"/>
                </a:solidFill>
              </a:defRPr>
            </a:lvl2pPr>
            <a:lvl3pPr>
              <a:lnSpc>
                <a:spcPct val="100000"/>
              </a:lnSpc>
              <a:defRPr>
                <a:solidFill>
                  <a:srgbClr val="080808"/>
                </a:solidFill>
              </a:defRPr>
            </a:lvl3pPr>
            <a:lvl4pPr>
              <a:lnSpc>
                <a:spcPct val="100000"/>
              </a:lnSpc>
              <a:defRPr>
                <a:solidFill>
                  <a:srgbClr val="080808"/>
                </a:solidFill>
              </a:defRPr>
            </a:lvl4pPr>
            <a:lvl5pPr>
              <a:lnSpc>
                <a:spcPct val="100000"/>
              </a:lnSpc>
              <a:defRPr>
                <a:solidFill>
                  <a:srgbClr val="080808"/>
                </a:solidFill>
              </a:defRPr>
            </a:lvl5pPr>
          </a:lstStyle>
          <a:p>
            <a:pPr lvl="0"/>
            <a:r>
              <a:rPr lang="cs-CZ" dirty="0" smtClean="0"/>
              <a:t>Upravte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4D4BC-F9BE-49EF-BCE7-81EE599CAE71}" type="datetimeFigureOut">
              <a:rPr lang="cs-CZ" smtClean="0"/>
              <a:t>10.12.2019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950B5-42CD-473A-B680-14E58024D8B7}" type="slidenum">
              <a:rPr lang="cs-CZ" smtClean="0"/>
              <a:t>‹#›</a:t>
            </a:fld>
            <a:endParaRPr lang="cs-CZ"/>
          </a:p>
        </p:txBody>
      </p:sp>
      <p:sp>
        <p:nvSpPr>
          <p:cNvPr id="9" name="Nadpis 1"/>
          <p:cNvSpPr>
            <a:spLocks noGrp="1"/>
          </p:cNvSpPr>
          <p:nvPr>
            <p:ph type="title" hasCustomPrompt="1"/>
          </p:nvPr>
        </p:nvSpPr>
        <p:spPr>
          <a:xfrm>
            <a:off x="1014484" y="365125"/>
            <a:ext cx="10339316" cy="1325563"/>
          </a:xfrm>
        </p:spPr>
        <p:txBody>
          <a:bodyPr>
            <a:normAutofit/>
          </a:bodyPr>
          <a:lstStyle>
            <a:lvl1pPr algn="l">
              <a:defRPr sz="4000" b="1">
                <a:solidFill>
                  <a:srgbClr val="33AEAB"/>
                </a:solidFill>
              </a:defRPr>
            </a:lvl1pPr>
          </a:lstStyle>
          <a:p>
            <a:r>
              <a:rPr lang="cs-CZ" dirty="0" smtClean="0"/>
              <a:t>KLIKNUTÍM LZE UPRAVIT STYL.</a:t>
            </a:r>
            <a:endParaRPr lang="cs-CZ" dirty="0"/>
          </a:p>
        </p:txBody>
      </p:sp>
      <p:pic>
        <p:nvPicPr>
          <p:cNvPr id="8" name="Obrázek 7"/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859" y="721967"/>
            <a:ext cx="611877" cy="6118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10328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>
            <a:lvl1pPr marL="357188" indent="-357188">
              <a:buFontTx/>
              <a:buBlip>
                <a:blip r:embed="rId2"/>
              </a:buBlip>
              <a:defRPr/>
            </a:lvl1pPr>
            <a:lvl2pPr marL="806450" indent="-349250">
              <a:buFontTx/>
              <a:buBlip>
                <a:blip r:embed="rId2"/>
              </a:buBlip>
              <a:defRPr/>
            </a:lvl2pPr>
          </a:lstStyle>
          <a:p>
            <a:pPr lvl="0"/>
            <a:r>
              <a:rPr lang="cs-CZ" dirty="0" smtClean="0"/>
              <a:t>Upravte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4D4BC-F9BE-49EF-BCE7-81EE599CAE71}" type="datetimeFigureOut">
              <a:rPr lang="cs-CZ" smtClean="0"/>
              <a:t>10.12.2019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950B5-42CD-473A-B680-14E58024D8B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00681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4D4BC-F9BE-49EF-BCE7-81EE599CAE71}" type="datetimeFigureOut">
              <a:rPr lang="cs-CZ" smtClean="0"/>
              <a:t>10.12.2019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950B5-42CD-473A-B680-14E58024D8B7}" type="slidenum">
              <a:rPr lang="cs-CZ" smtClean="0"/>
              <a:t>‹#›</a:t>
            </a:fld>
            <a:endParaRPr lang="cs-CZ"/>
          </a:p>
        </p:txBody>
      </p:sp>
      <p:sp>
        <p:nvSpPr>
          <p:cNvPr id="6" name="Nadpis 1"/>
          <p:cNvSpPr>
            <a:spLocks noGrp="1"/>
          </p:cNvSpPr>
          <p:nvPr>
            <p:ph type="title" hasCustomPrompt="1"/>
          </p:nvPr>
        </p:nvSpPr>
        <p:spPr>
          <a:xfrm>
            <a:off x="1014484" y="365125"/>
            <a:ext cx="10339316" cy="1325563"/>
          </a:xfrm>
        </p:spPr>
        <p:txBody>
          <a:bodyPr>
            <a:normAutofit/>
          </a:bodyPr>
          <a:lstStyle>
            <a:lvl1pPr>
              <a:defRPr sz="4000" b="1">
                <a:solidFill>
                  <a:srgbClr val="E65014"/>
                </a:solidFill>
              </a:defRPr>
            </a:lvl1pPr>
          </a:lstStyle>
          <a:p>
            <a:r>
              <a:rPr lang="cs-CZ" dirty="0" smtClean="0"/>
              <a:t>KLIKNUTÍM LZE UPRAVIT STYL.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249533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4D4BC-F9BE-49EF-BCE7-81EE599CAE71}" type="datetimeFigureOut">
              <a:rPr lang="cs-CZ" smtClean="0"/>
              <a:t>10.12.2019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950B5-42CD-473A-B680-14E58024D8B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481991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4D4BC-F9BE-49EF-BCE7-81EE599CAE71}" type="datetimeFigureOut">
              <a:rPr lang="cs-CZ" smtClean="0"/>
              <a:t>10.12.2019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950B5-42CD-473A-B680-14E58024D8B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099935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4D4BC-F9BE-49EF-BCE7-81EE599CAE71}" type="datetimeFigureOut">
              <a:rPr lang="cs-CZ" smtClean="0"/>
              <a:t>10.12.2019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950B5-42CD-473A-B680-14E58024D8B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286756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F4D4BC-F9BE-49EF-BCE7-81EE599CAE71}" type="datetimeFigureOut">
              <a:rPr lang="cs-CZ" smtClean="0"/>
              <a:t>10.12.2019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2950B5-42CD-473A-B680-14E58024D8B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697380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microsoft.com/office/2014/relationships/chartEx" Target="../charts/chartEx1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hyperlink" Target="mailto:sedlarik@utb.cz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3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3AEA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014482" y="1237879"/>
            <a:ext cx="10163033" cy="2895814"/>
          </a:xfrm>
        </p:spPr>
        <p:txBody>
          <a:bodyPr anchor="ctr">
            <a:normAutofit/>
          </a:bodyPr>
          <a:lstStyle/>
          <a:p>
            <a:r>
              <a:rPr lang="cs-CZ" sz="6600" b="1" dirty="0" smtClean="0">
                <a:solidFill>
                  <a:schemeClr val="bg1"/>
                </a:solidFill>
              </a:rPr>
              <a:t>CENTRE OF POLYMER SYSTEMS</a:t>
            </a:r>
            <a:endParaRPr lang="cs-CZ" sz="6600" b="1" dirty="0">
              <a:solidFill>
                <a:schemeClr val="bg1"/>
              </a:solidFill>
            </a:endParaRP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4062876"/>
            <a:ext cx="9144000" cy="930230"/>
          </a:xfrm>
        </p:spPr>
        <p:txBody>
          <a:bodyPr>
            <a:noAutofit/>
          </a:bodyPr>
          <a:lstStyle/>
          <a:p>
            <a:r>
              <a:rPr lang="cs-CZ" sz="6600" b="1" dirty="0" smtClean="0">
                <a:solidFill>
                  <a:schemeClr val="bg1"/>
                </a:solidFill>
                <a:latin typeface="+mj-lt"/>
              </a:rPr>
              <a:t>IN 2019</a:t>
            </a:r>
            <a:endParaRPr lang="cs-CZ" sz="6600" b="1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21" name="Obrázek 20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9660" y="5743787"/>
            <a:ext cx="3792675" cy="647788"/>
          </a:xfrm>
          <a:prstGeom prst="rect">
            <a:avLst/>
          </a:prstGeom>
        </p:spPr>
      </p:pic>
      <p:pic>
        <p:nvPicPr>
          <p:cNvPr id="22" name="Obrázek 21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9616" y="333059"/>
            <a:ext cx="6152769" cy="904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77976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sz="half" idx="2"/>
          </p:nvPr>
        </p:nvSpPr>
        <p:spPr>
          <a:xfrm>
            <a:off x="6735170" y="2501640"/>
            <a:ext cx="4502624" cy="3420399"/>
          </a:xfrm>
        </p:spPr>
        <p:txBody>
          <a:bodyPr anchor="t"/>
          <a:lstStyle/>
          <a:p>
            <a:pPr marL="0" indent="0">
              <a:buNone/>
            </a:pPr>
            <a:r>
              <a:rPr lang="cs-CZ" b="1" dirty="0">
                <a:solidFill>
                  <a:srgbClr val="000000"/>
                </a:solidFill>
              </a:rPr>
              <a:t>Project </a:t>
            </a:r>
            <a:r>
              <a:rPr lang="cs-CZ" b="1" dirty="0" smtClean="0">
                <a:solidFill>
                  <a:srgbClr val="000000"/>
                </a:solidFill>
              </a:rPr>
              <a:t>LO1504 (2019)</a:t>
            </a:r>
            <a:endParaRPr lang="cs-CZ" b="1" dirty="0">
              <a:solidFill>
                <a:srgbClr val="000000"/>
              </a:solidFill>
            </a:endParaRPr>
          </a:p>
          <a:p>
            <a:pPr marL="0" indent="0">
              <a:buNone/>
            </a:pPr>
            <a:endParaRPr lang="cs-CZ" sz="2000" dirty="0" smtClean="0">
              <a:solidFill>
                <a:srgbClr val="000000"/>
              </a:solidFill>
            </a:endParaRPr>
          </a:p>
          <a:p>
            <a:pPr marL="0" indent="0">
              <a:buNone/>
            </a:pPr>
            <a:r>
              <a:rPr lang="en-AU" sz="2000" b="1" dirty="0" smtClean="0">
                <a:solidFill>
                  <a:srgbClr val="000000"/>
                </a:solidFill>
              </a:rPr>
              <a:t>Total </a:t>
            </a:r>
            <a:r>
              <a:rPr lang="en-AU" sz="2000" b="1" dirty="0">
                <a:solidFill>
                  <a:srgbClr val="000000"/>
                </a:solidFill>
              </a:rPr>
              <a:t>costs </a:t>
            </a:r>
            <a:r>
              <a:rPr lang="cs-CZ" sz="2000" dirty="0" smtClean="0">
                <a:solidFill>
                  <a:srgbClr val="000000"/>
                </a:solidFill>
              </a:rPr>
              <a:t>		</a:t>
            </a:r>
            <a:r>
              <a:rPr lang="en-AU" sz="2000" dirty="0" smtClean="0">
                <a:solidFill>
                  <a:srgbClr val="000000"/>
                </a:solidFill>
              </a:rPr>
              <a:t>6</a:t>
            </a:r>
            <a:r>
              <a:rPr lang="cs-CZ" sz="2000" dirty="0" smtClean="0">
                <a:solidFill>
                  <a:srgbClr val="000000"/>
                </a:solidFill>
              </a:rPr>
              <a:t>6.</a:t>
            </a:r>
            <a:r>
              <a:rPr lang="cs-CZ" sz="2000" dirty="0">
                <a:solidFill>
                  <a:srgbClr val="000000"/>
                </a:solidFill>
              </a:rPr>
              <a:t>6</a:t>
            </a:r>
            <a:r>
              <a:rPr lang="en-AU" sz="2000" dirty="0" smtClean="0">
                <a:solidFill>
                  <a:srgbClr val="000000"/>
                </a:solidFill>
              </a:rPr>
              <a:t> </a:t>
            </a:r>
            <a:r>
              <a:rPr lang="cs-CZ" sz="2000" dirty="0">
                <a:solidFill>
                  <a:srgbClr val="000000"/>
                </a:solidFill>
              </a:rPr>
              <a:t>mil</a:t>
            </a:r>
            <a:r>
              <a:rPr lang="en-AU" sz="2000" dirty="0">
                <a:solidFill>
                  <a:srgbClr val="000000"/>
                </a:solidFill>
              </a:rPr>
              <a:t> </a:t>
            </a:r>
            <a:r>
              <a:rPr lang="cs-CZ" sz="2000" dirty="0">
                <a:solidFill>
                  <a:srgbClr val="000000"/>
                </a:solidFill>
              </a:rPr>
              <a:t>CZK</a:t>
            </a:r>
            <a:endParaRPr lang="en-AU" sz="2000" dirty="0">
              <a:solidFill>
                <a:srgbClr val="000000"/>
              </a:solidFill>
            </a:endParaRPr>
          </a:p>
          <a:p>
            <a:pPr marL="0" indent="0">
              <a:buNone/>
            </a:pPr>
            <a:endParaRPr lang="cs-CZ" sz="1800" b="1" dirty="0" smtClean="0">
              <a:solidFill>
                <a:srgbClr val="000000"/>
              </a:solidFill>
            </a:endParaRPr>
          </a:p>
          <a:p>
            <a:pPr marL="0" indent="0">
              <a:buNone/>
            </a:pPr>
            <a:r>
              <a:rPr lang="en-AU" sz="1800" b="1" dirty="0" smtClean="0">
                <a:solidFill>
                  <a:srgbClr val="000000"/>
                </a:solidFill>
              </a:rPr>
              <a:t>Support</a:t>
            </a:r>
            <a:r>
              <a:rPr lang="cs-CZ" sz="1800" dirty="0" smtClean="0">
                <a:solidFill>
                  <a:srgbClr val="000000"/>
                </a:solidFill>
              </a:rPr>
              <a:t>			</a:t>
            </a:r>
            <a:r>
              <a:rPr lang="en-AU" sz="1800" dirty="0" smtClean="0">
                <a:solidFill>
                  <a:srgbClr val="000000"/>
                </a:solidFill>
              </a:rPr>
              <a:t>2</a:t>
            </a:r>
            <a:r>
              <a:rPr lang="cs-CZ" sz="1800" dirty="0" smtClean="0">
                <a:solidFill>
                  <a:srgbClr val="000000"/>
                </a:solidFill>
              </a:rPr>
              <a:t>6.9</a:t>
            </a:r>
            <a:r>
              <a:rPr lang="en-AU" sz="1800" dirty="0" smtClean="0">
                <a:solidFill>
                  <a:srgbClr val="000000"/>
                </a:solidFill>
              </a:rPr>
              <a:t> </a:t>
            </a:r>
            <a:r>
              <a:rPr lang="cs-CZ" sz="1800" dirty="0" smtClean="0">
                <a:solidFill>
                  <a:srgbClr val="000000"/>
                </a:solidFill>
              </a:rPr>
              <a:t>mil</a:t>
            </a:r>
            <a:r>
              <a:rPr lang="en-AU" sz="1800" dirty="0" smtClean="0">
                <a:solidFill>
                  <a:srgbClr val="000000"/>
                </a:solidFill>
              </a:rPr>
              <a:t> </a:t>
            </a:r>
            <a:r>
              <a:rPr lang="cs-CZ" sz="1800" dirty="0">
                <a:solidFill>
                  <a:srgbClr val="000000"/>
                </a:solidFill>
              </a:rPr>
              <a:t>CZK</a:t>
            </a:r>
            <a:endParaRPr lang="en-AU" sz="1800" dirty="0">
              <a:solidFill>
                <a:srgbClr val="000000"/>
              </a:solidFill>
            </a:endParaRPr>
          </a:p>
          <a:p>
            <a:pPr marL="0" indent="0">
              <a:buNone/>
            </a:pPr>
            <a:r>
              <a:rPr lang="en-AU" sz="1800" b="1" dirty="0">
                <a:solidFill>
                  <a:srgbClr val="000000"/>
                </a:solidFill>
              </a:rPr>
              <a:t>Public sources </a:t>
            </a:r>
            <a:r>
              <a:rPr lang="cs-CZ" sz="1800" b="1" dirty="0" smtClean="0">
                <a:solidFill>
                  <a:srgbClr val="000000"/>
                </a:solidFill>
              </a:rPr>
              <a:t>– </a:t>
            </a:r>
            <a:r>
              <a:rPr lang="en-AU" sz="1800" b="1" dirty="0" smtClean="0">
                <a:solidFill>
                  <a:srgbClr val="000000"/>
                </a:solidFill>
              </a:rPr>
              <a:t>grants</a:t>
            </a:r>
            <a:r>
              <a:rPr lang="cs-CZ" sz="1800" dirty="0">
                <a:solidFill>
                  <a:srgbClr val="000000"/>
                </a:solidFill>
              </a:rPr>
              <a:t>	</a:t>
            </a:r>
            <a:r>
              <a:rPr lang="cs-CZ" sz="1800" dirty="0" smtClean="0">
                <a:solidFill>
                  <a:srgbClr val="000000"/>
                </a:solidFill>
              </a:rPr>
              <a:t>29.7</a:t>
            </a:r>
            <a:r>
              <a:rPr lang="en-AU" sz="1800" dirty="0" smtClean="0">
                <a:solidFill>
                  <a:srgbClr val="000000"/>
                </a:solidFill>
              </a:rPr>
              <a:t> </a:t>
            </a:r>
            <a:r>
              <a:rPr lang="cs-CZ" sz="1800" dirty="0" smtClean="0">
                <a:solidFill>
                  <a:srgbClr val="000000"/>
                </a:solidFill>
              </a:rPr>
              <a:t>mil </a:t>
            </a:r>
            <a:r>
              <a:rPr lang="cs-CZ" sz="1800" dirty="0">
                <a:solidFill>
                  <a:srgbClr val="000000"/>
                </a:solidFill>
              </a:rPr>
              <a:t>CZK</a:t>
            </a:r>
            <a:endParaRPr lang="en-AU" sz="1800" dirty="0">
              <a:solidFill>
                <a:srgbClr val="000000"/>
              </a:solidFill>
            </a:endParaRPr>
          </a:p>
          <a:p>
            <a:pPr marL="0" indent="0">
              <a:buNone/>
            </a:pPr>
            <a:r>
              <a:rPr lang="en-AU" sz="1800" b="1" dirty="0">
                <a:solidFill>
                  <a:srgbClr val="000000"/>
                </a:solidFill>
              </a:rPr>
              <a:t>Contractual </a:t>
            </a:r>
            <a:r>
              <a:rPr lang="en-AU" sz="1800" b="1" dirty="0" smtClean="0">
                <a:solidFill>
                  <a:srgbClr val="000000"/>
                </a:solidFill>
              </a:rPr>
              <a:t>research</a:t>
            </a:r>
            <a:r>
              <a:rPr lang="en-AU" sz="1800" dirty="0" smtClean="0">
                <a:solidFill>
                  <a:srgbClr val="000000"/>
                </a:solidFill>
              </a:rPr>
              <a:t> </a:t>
            </a:r>
            <a:r>
              <a:rPr lang="cs-CZ" sz="1800" dirty="0" smtClean="0">
                <a:solidFill>
                  <a:srgbClr val="000000"/>
                </a:solidFill>
              </a:rPr>
              <a:t>	</a:t>
            </a:r>
            <a:r>
              <a:rPr lang="cs-CZ" sz="1800" dirty="0">
                <a:solidFill>
                  <a:srgbClr val="000000"/>
                </a:solidFill>
              </a:rPr>
              <a:t> </a:t>
            </a:r>
            <a:r>
              <a:rPr lang="cs-CZ" sz="1800" dirty="0" smtClean="0">
                <a:solidFill>
                  <a:srgbClr val="000000"/>
                </a:solidFill>
              </a:rPr>
              <a:t> 10 mil CZK</a:t>
            </a:r>
            <a:endParaRPr lang="en-AU" sz="1800" dirty="0">
              <a:solidFill>
                <a:srgbClr val="000000"/>
              </a:solidFill>
            </a:endParaRPr>
          </a:p>
        </p:txBody>
      </p:sp>
      <p:sp>
        <p:nvSpPr>
          <p:cNvPr id="5" name="Nadpis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>
                <a:solidFill>
                  <a:srgbClr val="33AEAB"/>
                </a:solidFill>
              </a:rPr>
              <a:t>PROJECTS IN 2019</a:t>
            </a:r>
            <a:endParaRPr lang="cs-CZ" dirty="0">
              <a:solidFill>
                <a:srgbClr val="33AEAB"/>
              </a:solidFill>
            </a:endParaRPr>
          </a:p>
        </p:txBody>
      </p:sp>
      <p:pic>
        <p:nvPicPr>
          <p:cNvPr id="9" name="Zástupný symbol pro obsah 6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9043" y="2624631"/>
            <a:ext cx="2880000" cy="2880000"/>
          </a:xfrm>
          <a:prstGeom prst="rect">
            <a:avLst/>
          </a:prstGeom>
        </p:spPr>
      </p:pic>
      <p:pic>
        <p:nvPicPr>
          <p:cNvPr id="11" name="Obrázek 10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5928" y="2624631"/>
            <a:ext cx="2880000" cy="2880000"/>
          </a:xfrm>
          <a:prstGeom prst="rect">
            <a:avLst/>
          </a:prstGeom>
        </p:spPr>
      </p:pic>
      <p:sp>
        <p:nvSpPr>
          <p:cNvPr id="12" name="Nadpis 1"/>
          <p:cNvSpPr txBox="1">
            <a:spLocks/>
          </p:cNvSpPr>
          <p:nvPr/>
        </p:nvSpPr>
        <p:spPr>
          <a:xfrm>
            <a:off x="1039736" y="3404533"/>
            <a:ext cx="2139640" cy="1320197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1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/>
                <a:ea typeface="+mj-ea"/>
                <a:cs typeface="+mj-cs"/>
              </a:rPr>
              <a:t>2018</a:t>
            </a:r>
          </a:p>
          <a:p>
            <a:pPr marL="0" marR="0" lvl="0" indent="0" algn="ctr" defTabSz="914400" rtl="0" eaLnBrk="1" fontAlgn="auto" latinLnBrk="0" hangingPunct="1">
              <a:lnSpc>
                <a:spcPct val="11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1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/>
                <a:ea typeface="+mj-ea"/>
                <a:cs typeface="+mj-cs"/>
              </a:rPr>
              <a:t>24 PROJECTS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/>
              <a:ea typeface="+mj-ea"/>
              <a:cs typeface="+mj-cs"/>
            </a:endParaRPr>
          </a:p>
        </p:txBody>
      </p:sp>
      <p:sp>
        <p:nvSpPr>
          <p:cNvPr id="13" name="Nadpis 1"/>
          <p:cNvSpPr txBox="1">
            <a:spLocks/>
          </p:cNvSpPr>
          <p:nvPr/>
        </p:nvSpPr>
        <p:spPr>
          <a:xfrm>
            <a:off x="3816108" y="3404533"/>
            <a:ext cx="2139640" cy="1320197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1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/>
                <a:ea typeface="+mj-ea"/>
                <a:cs typeface="+mj-cs"/>
              </a:rPr>
              <a:t>2019</a:t>
            </a:r>
          </a:p>
          <a:p>
            <a:pPr marL="0" marR="0" lvl="0" indent="0" algn="ctr" defTabSz="914400" rtl="0" eaLnBrk="1" fontAlgn="auto" latinLnBrk="0" hangingPunct="1">
              <a:lnSpc>
                <a:spcPct val="11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1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/>
                <a:ea typeface="+mj-ea"/>
                <a:cs typeface="+mj-cs"/>
              </a:rPr>
              <a:t>32 PROJECTS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372519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>
                <a:solidFill>
                  <a:srgbClr val="33AEAB"/>
                </a:solidFill>
              </a:rPr>
              <a:t>PROJECTS IN 2019</a:t>
            </a:r>
            <a:endParaRPr lang="cs-CZ" dirty="0">
              <a:solidFill>
                <a:srgbClr val="33AEAB"/>
              </a:solidFill>
            </a:endParaRP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cs-CZ"/>
          </a:p>
        </p:txBody>
      </p:sp>
      <p:graphicFrame>
        <p:nvGraphicFramePr>
          <p:cNvPr id="7" name="Tabulka 6"/>
          <p:cNvGraphicFramePr>
            <a:graphicFrameLocks noGrp="1"/>
          </p:cNvGraphicFramePr>
          <p:nvPr>
            <p:extLst/>
          </p:nvPr>
        </p:nvGraphicFramePr>
        <p:xfrm>
          <a:off x="1064523" y="1586940"/>
          <a:ext cx="4770976" cy="4590023"/>
        </p:xfrm>
        <a:graphic>
          <a:graphicData uri="http://schemas.openxmlformats.org/drawingml/2006/table">
            <a:tbl>
              <a:tblPr firstRow="1" firstCol="1" bandRow="1"/>
              <a:tblGrid>
                <a:gridCol w="1659470">
                  <a:extLst>
                    <a:ext uri="{9D8B030D-6E8A-4147-A177-3AD203B41FA5}">
                      <a16:colId xmlns:a16="http://schemas.microsoft.com/office/drawing/2014/main" val="2332907359"/>
                    </a:ext>
                  </a:extLst>
                </a:gridCol>
                <a:gridCol w="3111506">
                  <a:extLst>
                    <a:ext uri="{9D8B030D-6E8A-4147-A177-3AD203B41FA5}">
                      <a16:colId xmlns:a16="http://schemas.microsoft.com/office/drawing/2014/main" val="2789535382"/>
                    </a:ext>
                  </a:extLst>
                </a:gridCol>
              </a:tblGrid>
              <a:tr h="30587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effectLst/>
                          <a:latin typeface="+mn-lt"/>
                          <a:ea typeface="Arial Black" panose="020B0A04020102020204" pitchFamily="34" charset="0"/>
                          <a:cs typeface="Arial Black" panose="020B0A04020102020204" pitchFamily="34" charset="0"/>
                        </a:rPr>
                        <a:t>Provider</a:t>
                      </a:r>
                      <a:endParaRPr lang="cs-CZ" sz="1050" dirty="0">
                        <a:solidFill>
                          <a:srgbClr val="46505A"/>
                        </a:solidFill>
                        <a:effectLst/>
                        <a:latin typeface="+mn-lt"/>
                        <a:ea typeface="Arial Black" panose="020B0A04020102020204" pitchFamily="34" charset="0"/>
                        <a:cs typeface="Arial Black" panose="020B0A04020102020204" pitchFamily="34" charset="0"/>
                      </a:endParaRPr>
                    </a:p>
                  </a:txBody>
                  <a:tcPr marL="41482" marR="41482" marT="0" marB="0" anchor="ctr">
                    <a:lnL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6505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effectLst/>
                          <a:latin typeface="+mn-lt"/>
                          <a:ea typeface="Arial Black" panose="020B0A04020102020204" pitchFamily="34" charset="0"/>
                          <a:cs typeface="Arial Black" panose="020B0A04020102020204" pitchFamily="34" charset="0"/>
                        </a:rPr>
                        <a:t>Grant No. </a:t>
                      </a:r>
                      <a:endParaRPr lang="cs-CZ" sz="1050" dirty="0">
                        <a:solidFill>
                          <a:srgbClr val="46505A"/>
                        </a:solidFill>
                        <a:effectLst/>
                        <a:latin typeface="+mn-lt"/>
                        <a:ea typeface="Arial Black" panose="020B0A04020102020204" pitchFamily="34" charset="0"/>
                        <a:cs typeface="Arial Black" panose="020B0A04020102020204" pitchFamily="34" charset="0"/>
                      </a:endParaRPr>
                    </a:p>
                  </a:txBody>
                  <a:tcPr marL="41482" marR="41482" marT="0" marB="0" anchor="ctr">
                    <a:lnL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6505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41778569"/>
                  </a:ext>
                </a:extLst>
              </a:tr>
              <a:tr h="252009">
                <a:tc rowSpan="7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900" b="1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+mn-lt"/>
                          <a:ea typeface="Arial Black" panose="020B0A04020102020204" pitchFamily="34" charset="0"/>
                          <a:cs typeface="Arial Black" panose="020B0A04020102020204" pitchFamily="34" charset="0"/>
                        </a:rPr>
                        <a:t>MŠMT</a:t>
                      </a:r>
                      <a:endParaRPr lang="cs-CZ" sz="1000" dirty="0">
                        <a:solidFill>
                          <a:srgbClr val="46505A"/>
                        </a:solidFill>
                        <a:effectLst/>
                        <a:latin typeface="+mn-lt"/>
                        <a:ea typeface="Arial Black" panose="020B0A04020102020204" pitchFamily="34" charset="0"/>
                        <a:cs typeface="Arial Black" panose="020B0A04020102020204" pitchFamily="34" charset="0"/>
                      </a:endParaRPr>
                    </a:p>
                  </a:txBody>
                  <a:tcPr marL="41482" marR="41482" marT="0" marB="0" anchor="ctr">
                    <a:lnL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6505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50" b="1" dirty="0">
                          <a:ln>
                            <a:noFill/>
                          </a:ln>
                          <a:solidFill>
                            <a:srgbClr val="46505A"/>
                          </a:solidFill>
                          <a:effectLst/>
                          <a:latin typeface="+mn-lt"/>
                          <a:ea typeface="Segoe UI Emoji" panose="020B0502040204020203" pitchFamily="34" charset="0"/>
                          <a:cs typeface="Arial Black" panose="020B0A04020102020204" pitchFamily="34" charset="0"/>
                        </a:rPr>
                        <a:t>LO1504</a:t>
                      </a:r>
                      <a:endParaRPr lang="cs-CZ" sz="1050" b="1" dirty="0">
                        <a:solidFill>
                          <a:srgbClr val="46505A"/>
                        </a:solidFill>
                        <a:effectLst/>
                        <a:latin typeface="+mn-lt"/>
                        <a:ea typeface="Segoe UI Emoji" panose="020B0502040204020203" pitchFamily="34" charset="0"/>
                        <a:cs typeface="Arial Black" panose="020B0A04020102020204" pitchFamily="34" charset="0"/>
                      </a:endParaRPr>
                    </a:p>
                  </a:txBody>
                  <a:tcPr marL="41482" marR="41482" marT="0" marB="0" anchor="ctr">
                    <a:lnL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93198089"/>
                  </a:ext>
                </a:extLst>
              </a:tr>
              <a:tr h="252009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50" b="1" dirty="0">
                          <a:ln>
                            <a:noFill/>
                          </a:ln>
                          <a:solidFill>
                            <a:srgbClr val="46505A"/>
                          </a:solidFill>
                          <a:effectLst/>
                          <a:latin typeface="+mn-lt"/>
                          <a:ea typeface="Segoe UI Emoji" panose="020B0502040204020203" pitchFamily="34" charset="0"/>
                          <a:cs typeface="Arial Black" panose="020B0A04020102020204" pitchFamily="34" charset="0"/>
                        </a:rPr>
                        <a:t>LTACH17015</a:t>
                      </a:r>
                      <a:endParaRPr lang="cs-CZ" sz="1050" b="1" dirty="0">
                        <a:solidFill>
                          <a:srgbClr val="46505A"/>
                        </a:solidFill>
                        <a:effectLst/>
                        <a:latin typeface="+mn-lt"/>
                        <a:ea typeface="Segoe UI Emoji" panose="020B0502040204020203" pitchFamily="34" charset="0"/>
                        <a:cs typeface="Arial Black" panose="020B0A04020102020204" pitchFamily="34" charset="0"/>
                      </a:endParaRPr>
                    </a:p>
                  </a:txBody>
                  <a:tcPr marL="41482" marR="41482" marT="0" marB="0" anchor="ctr">
                    <a:lnL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74402978"/>
                  </a:ext>
                </a:extLst>
              </a:tr>
              <a:tr h="252009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050" b="1" dirty="0" smtClean="0">
                          <a:solidFill>
                            <a:srgbClr val="46505A"/>
                          </a:solidFill>
                          <a:effectLst/>
                          <a:latin typeface="+mn-lt"/>
                          <a:ea typeface="Segoe UI Emoji" panose="020B0502040204020203" pitchFamily="34" charset="0"/>
                          <a:cs typeface="Arial Black" panose="020B0A04020102020204" pitchFamily="34" charset="0"/>
                        </a:rPr>
                        <a:t>LTAB19019</a:t>
                      </a:r>
                      <a:endParaRPr lang="cs-CZ" sz="1050" b="1" dirty="0">
                        <a:solidFill>
                          <a:srgbClr val="46505A"/>
                        </a:solidFill>
                        <a:effectLst/>
                        <a:latin typeface="+mn-lt"/>
                        <a:ea typeface="Segoe UI Emoji" panose="020B0502040204020203" pitchFamily="34" charset="0"/>
                        <a:cs typeface="Arial Black" panose="020B0A04020102020204" pitchFamily="34" charset="0"/>
                      </a:endParaRPr>
                    </a:p>
                  </a:txBody>
                  <a:tcPr marL="41482" marR="41482" marT="0" marB="0" anchor="ctr">
                    <a:lnL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08365893"/>
                  </a:ext>
                </a:extLst>
              </a:tr>
              <a:tr h="252009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50" b="1" dirty="0" smtClean="0">
                          <a:ln>
                            <a:noFill/>
                          </a:ln>
                          <a:solidFill>
                            <a:srgbClr val="46505A"/>
                          </a:solidFill>
                          <a:effectLst/>
                          <a:latin typeface="+mn-lt"/>
                          <a:ea typeface="Segoe UI Emoji" panose="020B0502040204020203" pitchFamily="34" charset="0"/>
                          <a:cs typeface="Arial Black" panose="020B0A04020102020204" pitchFamily="34" charset="0"/>
                        </a:rPr>
                        <a:t>8</a:t>
                      </a:r>
                      <a:r>
                        <a:rPr lang="cs-CZ" sz="1050" b="1" dirty="0" smtClean="0">
                          <a:ln>
                            <a:noFill/>
                          </a:ln>
                          <a:solidFill>
                            <a:srgbClr val="46505A"/>
                          </a:solidFill>
                          <a:effectLst/>
                          <a:latin typeface="+mn-lt"/>
                          <a:ea typeface="Segoe UI Emoji" panose="020B0502040204020203" pitchFamily="34" charset="0"/>
                          <a:cs typeface="Arial Black" panose="020B0A04020102020204" pitchFamily="34" charset="0"/>
                        </a:rPr>
                        <a:t>JPL19031</a:t>
                      </a:r>
                      <a:endParaRPr lang="cs-CZ" sz="1050" b="1" dirty="0">
                        <a:solidFill>
                          <a:srgbClr val="46505A"/>
                        </a:solidFill>
                        <a:effectLst/>
                        <a:latin typeface="+mn-lt"/>
                        <a:ea typeface="Segoe UI Emoji" panose="020B0502040204020203" pitchFamily="34" charset="0"/>
                        <a:cs typeface="Arial Black" panose="020B0A04020102020204" pitchFamily="34" charset="0"/>
                      </a:endParaRPr>
                    </a:p>
                  </a:txBody>
                  <a:tcPr marL="41482" marR="41482" marT="0" marB="0" anchor="ctr">
                    <a:lnL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71668410"/>
                  </a:ext>
                </a:extLst>
              </a:tr>
              <a:tr h="252009"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cs-CZ" sz="1000" dirty="0">
                        <a:solidFill>
                          <a:srgbClr val="46505A"/>
                        </a:solidFill>
                        <a:effectLst/>
                        <a:latin typeface="UTB Text" panose="00000500000000000000" pitchFamily="50" charset="-18"/>
                        <a:ea typeface="Arial Black" panose="020B0A04020102020204" pitchFamily="34" charset="0"/>
                        <a:cs typeface="Arial Black" panose="020B0A04020102020204" pitchFamily="34" charset="0"/>
                      </a:endParaRPr>
                    </a:p>
                  </a:txBody>
                  <a:tcPr marL="41482" marR="41482" marT="0" marB="0" anchor="ctr">
                    <a:lnL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6505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050" b="1" dirty="0" smtClean="0">
                          <a:solidFill>
                            <a:srgbClr val="46505A"/>
                          </a:solidFill>
                          <a:effectLst/>
                          <a:latin typeface="+mn-lt"/>
                          <a:ea typeface="Segoe UI Emoji" panose="020B0502040204020203" pitchFamily="34" charset="0"/>
                          <a:cs typeface="Arial Black" panose="020B0A04020102020204" pitchFamily="34" charset="0"/>
                        </a:rPr>
                        <a:t>CZ.02.2.69/0.0/0.0/16_018/0002720</a:t>
                      </a:r>
                      <a:endParaRPr lang="cs-CZ" sz="1050" b="1" dirty="0">
                        <a:solidFill>
                          <a:srgbClr val="46505A"/>
                        </a:solidFill>
                        <a:effectLst/>
                        <a:latin typeface="+mn-lt"/>
                        <a:ea typeface="Segoe UI Emoji" panose="020B0502040204020203" pitchFamily="34" charset="0"/>
                        <a:cs typeface="Arial Black" panose="020B0A04020102020204" pitchFamily="34" charset="0"/>
                      </a:endParaRPr>
                    </a:p>
                  </a:txBody>
                  <a:tcPr marL="41482" marR="41482" marT="0" marB="0" anchor="ctr">
                    <a:lnL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20025865"/>
                  </a:ext>
                </a:extLst>
              </a:tr>
              <a:tr h="252009"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cs-CZ" sz="1000" dirty="0">
                        <a:solidFill>
                          <a:srgbClr val="46505A"/>
                        </a:solidFill>
                        <a:effectLst/>
                        <a:latin typeface="UTB Text" panose="00000500000000000000" pitchFamily="50" charset="-18"/>
                        <a:ea typeface="Arial Black" panose="020B0A04020102020204" pitchFamily="34" charset="0"/>
                        <a:cs typeface="Arial Black" panose="020B0A04020102020204" pitchFamily="34" charset="0"/>
                      </a:endParaRPr>
                    </a:p>
                  </a:txBody>
                  <a:tcPr marL="41482" marR="41482" marT="0" marB="0" anchor="ctr">
                    <a:lnL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6505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050" b="1" dirty="0" smtClean="0">
                          <a:solidFill>
                            <a:srgbClr val="46505A"/>
                          </a:solidFill>
                          <a:effectLst/>
                          <a:latin typeface="+mn-lt"/>
                          <a:ea typeface="Segoe UI Emoji" panose="020B0502040204020203" pitchFamily="34" charset="0"/>
                          <a:cs typeface="Arial Black" panose="020B0A04020102020204" pitchFamily="34" charset="0"/>
                        </a:rPr>
                        <a:t>CZ.02.2.69/0.0/0.0/16_028/0006243</a:t>
                      </a:r>
                      <a:endParaRPr lang="cs-CZ" sz="1050" b="1" dirty="0">
                        <a:solidFill>
                          <a:srgbClr val="46505A"/>
                        </a:solidFill>
                        <a:effectLst/>
                        <a:latin typeface="+mn-lt"/>
                        <a:ea typeface="Segoe UI Emoji" panose="020B0502040204020203" pitchFamily="34" charset="0"/>
                        <a:cs typeface="Arial Black" panose="020B0A04020102020204" pitchFamily="34" charset="0"/>
                      </a:endParaRPr>
                    </a:p>
                  </a:txBody>
                  <a:tcPr marL="41482" marR="41482" marT="0" marB="0" anchor="ctr">
                    <a:lnL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48153423"/>
                  </a:ext>
                </a:extLst>
              </a:tr>
              <a:tr h="252009"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cs-CZ" sz="1000" dirty="0">
                        <a:solidFill>
                          <a:srgbClr val="46505A"/>
                        </a:solidFill>
                        <a:effectLst/>
                        <a:latin typeface="UTB Text" panose="00000500000000000000" pitchFamily="50" charset="-18"/>
                        <a:ea typeface="Arial Black" panose="020B0A04020102020204" pitchFamily="34" charset="0"/>
                        <a:cs typeface="Arial Black" panose="020B0A04020102020204" pitchFamily="34" charset="0"/>
                      </a:endParaRPr>
                    </a:p>
                  </a:txBody>
                  <a:tcPr marL="41482" marR="41482" marT="0" marB="0" anchor="ctr">
                    <a:lnL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6505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050" b="1" dirty="0" smtClean="0">
                          <a:solidFill>
                            <a:srgbClr val="46505A"/>
                          </a:solidFill>
                          <a:effectLst/>
                          <a:latin typeface="+mn-lt"/>
                          <a:ea typeface="Segoe UI Emoji" panose="020B0502040204020203" pitchFamily="34" charset="0"/>
                          <a:cs typeface="Arial Black" panose="020B0A04020102020204" pitchFamily="34" charset="0"/>
                        </a:rPr>
                        <a:t>CZ.02.2.69/0.0/0.0/16_027/0008464</a:t>
                      </a:r>
                      <a:endParaRPr lang="cs-CZ" sz="1050" b="1" dirty="0">
                        <a:solidFill>
                          <a:srgbClr val="46505A"/>
                        </a:solidFill>
                        <a:effectLst/>
                        <a:latin typeface="+mn-lt"/>
                        <a:ea typeface="Segoe UI Emoji" panose="020B0502040204020203" pitchFamily="34" charset="0"/>
                        <a:cs typeface="Arial Black" panose="020B0A04020102020204" pitchFamily="34" charset="0"/>
                      </a:endParaRPr>
                    </a:p>
                  </a:txBody>
                  <a:tcPr marL="41482" marR="41482" marT="0" marB="0" anchor="ctr">
                    <a:lnL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09060611"/>
                  </a:ext>
                </a:extLst>
              </a:tr>
              <a:tr h="252009">
                <a:tc rowSpan="10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900" b="1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+mn-lt"/>
                          <a:ea typeface="Arial Black" panose="020B0A04020102020204" pitchFamily="34" charset="0"/>
                          <a:cs typeface="Arial Black" panose="020B0A04020102020204" pitchFamily="34" charset="0"/>
                        </a:rPr>
                        <a:t>GA </a:t>
                      </a:r>
                      <a:r>
                        <a:rPr lang="en-US" sz="900" b="1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+mn-lt"/>
                          <a:ea typeface="Arial Black" panose="020B0A04020102020204" pitchFamily="34" charset="0"/>
                          <a:cs typeface="Calibri" panose="020F0502020204030204" pitchFamily="34" charset="0"/>
                        </a:rPr>
                        <a:t>Č</a:t>
                      </a:r>
                      <a:r>
                        <a:rPr lang="en-US" sz="900" b="1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+mn-lt"/>
                          <a:ea typeface="Arial Black" panose="020B0A04020102020204" pitchFamily="34" charset="0"/>
                          <a:cs typeface="Arial Black" panose="020B0A04020102020204" pitchFamily="34" charset="0"/>
                        </a:rPr>
                        <a:t>R</a:t>
                      </a:r>
                      <a:endParaRPr lang="cs-CZ" sz="1000" dirty="0">
                        <a:solidFill>
                          <a:srgbClr val="46505A"/>
                        </a:solidFill>
                        <a:effectLst/>
                        <a:latin typeface="+mn-lt"/>
                        <a:ea typeface="Arial Black" panose="020B0A04020102020204" pitchFamily="34" charset="0"/>
                        <a:cs typeface="Arial Black" panose="020B0A04020102020204" pitchFamily="34" charset="0"/>
                      </a:endParaRPr>
                    </a:p>
                  </a:txBody>
                  <a:tcPr marL="41482" marR="41482" marT="0" marB="0" anchor="ctr">
                    <a:lnL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6505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50" b="1" dirty="0">
                          <a:solidFill>
                            <a:srgbClr val="46505A"/>
                          </a:solidFill>
                          <a:effectLst/>
                          <a:latin typeface="+mn-lt"/>
                          <a:ea typeface="Segoe UI Emoji" panose="020B0502040204020203" pitchFamily="34" charset="0"/>
                          <a:cs typeface="Arial Black" panose="020B0A04020102020204" pitchFamily="34" charset="0"/>
                        </a:rPr>
                        <a:t>16-20361Y</a:t>
                      </a:r>
                      <a:endParaRPr lang="cs-CZ" sz="1050" b="1" dirty="0">
                        <a:solidFill>
                          <a:srgbClr val="46505A"/>
                        </a:solidFill>
                        <a:effectLst/>
                        <a:latin typeface="+mn-lt"/>
                        <a:ea typeface="Segoe UI Emoji" panose="020B0502040204020203" pitchFamily="34" charset="0"/>
                        <a:cs typeface="Arial Black" panose="020B0A04020102020204" pitchFamily="34" charset="0"/>
                      </a:endParaRPr>
                    </a:p>
                  </a:txBody>
                  <a:tcPr marL="41482" marR="41482" marT="0" marB="0" anchor="ctr">
                    <a:lnL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07482412"/>
                  </a:ext>
                </a:extLst>
              </a:tr>
              <a:tr h="252009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50" b="1" dirty="0">
                          <a:solidFill>
                            <a:srgbClr val="46505A"/>
                          </a:solidFill>
                          <a:effectLst/>
                          <a:latin typeface="+mn-lt"/>
                          <a:ea typeface="Segoe UI Emoji" panose="020B0502040204020203" pitchFamily="34" charset="0"/>
                          <a:cs typeface="Arial Black" panose="020B0A04020102020204" pitchFamily="34" charset="0"/>
                        </a:rPr>
                        <a:t>16-05961S</a:t>
                      </a:r>
                      <a:endParaRPr lang="cs-CZ" sz="1050" b="1" dirty="0">
                        <a:solidFill>
                          <a:srgbClr val="46505A"/>
                        </a:solidFill>
                        <a:effectLst/>
                        <a:latin typeface="+mn-lt"/>
                        <a:ea typeface="Segoe UI Emoji" panose="020B0502040204020203" pitchFamily="34" charset="0"/>
                        <a:cs typeface="Arial Black" panose="020B0A04020102020204" pitchFamily="34" charset="0"/>
                      </a:endParaRPr>
                    </a:p>
                  </a:txBody>
                  <a:tcPr marL="41482" marR="41482" marT="0" marB="0" anchor="ctr">
                    <a:lnL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53361233"/>
                  </a:ext>
                </a:extLst>
              </a:tr>
              <a:tr h="252009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50" b="1" dirty="0">
                          <a:solidFill>
                            <a:srgbClr val="46505A"/>
                          </a:solidFill>
                          <a:effectLst/>
                          <a:latin typeface="+mn-lt"/>
                          <a:ea typeface="Segoe UI Emoji" panose="020B0502040204020203" pitchFamily="34" charset="0"/>
                          <a:cs typeface="Arial Black" panose="020B0A04020102020204" pitchFamily="34" charset="0"/>
                        </a:rPr>
                        <a:t>17-05095S</a:t>
                      </a:r>
                      <a:endParaRPr lang="cs-CZ" sz="1050" b="1" dirty="0">
                        <a:solidFill>
                          <a:srgbClr val="46505A"/>
                        </a:solidFill>
                        <a:effectLst/>
                        <a:latin typeface="+mn-lt"/>
                        <a:ea typeface="Segoe UI Emoji" panose="020B0502040204020203" pitchFamily="34" charset="0"/>
                        <a:cs typeface="Arial Black" panose="020B0A04020102020204" pitchFamily="34" charset="0"/>
                      </a:endParaRPr>
                    </a:p>
                  </a:txBody>
                  <a:tcPr marL="41482" marR="41482" marT="0" marB="0" anchor="ctr">
                    <a:lnL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524985"/>
                  </a:ext>
                </a:extLst>
              </a:tr>
              <a:tr h="252009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50" b="1" dirty="0">
                          <a:solidFill>
                            <a:srgbClr val="46505A"/>
                          </a:solidFill>
                          <a:effectLst/>
                          <a:latin typeface="+mn-lt"/>
                          <a:ea typeface="Segoe UI Emoji" panose="020B0502040204020203" pitchFamily="34" charset="0"/>
                          <a:cs typeface="Arial Black" panose="020B0A04020102020204" pitchFamily="34" charset="0"/>
                        </a:rPr>
                        <a:t>17-10813S</a:t>
                      </a:r>
                      <a:endParaRPr lang="cs-CZ" sz="1050" b="1" dirty="0">
                        <a:solidFill>
                          <a:srgbClr val="46505A"/>
                        </a:solidFill>
                        <a:effectLst/>
                        <a:latin typeface="+mn-lt"/>
                        <a:ea typeface="Segoe UI Emoji" panose="020B0502040204020203" pitchFamily="34" charset="0"/>
                        <a:cs typeface="Arial Black" panose="020B0A04020102020204" pitchFamily="34" charset="0"/>
                      </a:endParaRPr>
                    </a:p>
                  </a:txBody>
                  <a:tcPr marL="41482" marR="41482" marT="0" marB="0" anchor="ctr">
                    <a:lnL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24736796"/>
                  </a:ext>
                </a:extLst>
              </a:tr>
              <a:tr h="252009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50" b="1" dirty="0">
                          <a:solidFill>
                            <a:srgbClr val="46505A"/>
                          </a:solidFill>
                          <a:effectLst/>
                          <a:latin typeface="+mn-lt"/>
                          <a:ea typeface="Segoe UI Emoji" panose="020B0502040204020203" pitchFamily="34" charset="0"/>
                          <a:cs typeface="Arial Black" panose="020B0A04020102020204" pitchFamily="34" charset="0"/>
                        </a:rPr>
                        <a:t>17-24730S</a:t>
                      </a:r>
                      <a:endParaRPr lang="cs-CZ" sz="1050" b="1" dirty="0">
                        <a:solidFill>
                          <a:srgbClr val="46505A"/>
                        </a:solidFill>
                        <a:effectLst/>
                        <a:latin typeface="+mn-lt"/>
                        <a:ea typeface="Segoe UI Emoji" panose="020B0502040204020203" pitchFamily="34" charset="0"/>
                        <a:cs typeface="Arial Black" panose="020B0A04020102020204" pitchFamily="34" charset="0"/>
                      </a:endParaRPr>
                    </a:p>
                  </a:txBody>
                  <a:tcPr marL="41482" marR="41482" marT="0" marB="0" anchor="ctr">
                    <a:lnL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13272400"/>
                  </a:ext>
                </a:extLst>
              </a:tr>
              <a:tr h="252009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050" b="1" dirty="0" smtClean="0">
                          <a:solidFill>
                            <a:srgbClr val="46505A"/>
                          </a:solidFill>
                          <a:effectLst/>
                          <a:latin typeface="+mn-lt"/>
                          <a:ea typeface="Segoe UI Emoji" panose="020B0502040204020203" pitchFamily="34" charset="0"/>
                          <a:cs typeface="Arial Black" panose="020B0A04020102020204" pitchFamily="34" charset="0"/>
                        </a:rPr>
                        <a:t>17-05318S</a:t>
                      </a:r>
                    </a:p>
                  </a:txBody>
                  <a:tcPr marL="41482" marR="41482" marT="0" marB="0" anchor="ctr">
                    <a:lnL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56590557"/>
                  </a:ext>
                </a:extLst>
              </a:tr>
              <a:tr h="252009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050" b="1" dirty="0" smtClean="0">
                          <a:solidFill>
                            <a:srgbClr val="46505A"/>
                          </a:solidFill>
                          <a:effectLst/>
                          <a:latin typeface="+mn-lt"/>
                          <a:ea typeface="Segoe UI Emoji" panose="020B0502040204020203" pitchFamily="34" charset="0"/>
                          <a:cs typeface="Arial Black" panose="020B0A04020102020204" pitchFamily="34" charset="0"/>
                        </a:rPr>
                        <a:t>19-23513S</a:t>
                      </a:r>
                      <a:endParaRPr lang="cs-CZ" sz="1050" b="1" dirty="0">
                        <a:solidFill>
                          <a:srgbClr val="46505A"/>
                        </a:solidFill>
                        <a:effectLst/>
                        <a:latin typeface="+mn-lt"/>
                        <a:ea typeface="Segoe UI Emoji" panose="020B0502040204020203" pitchFamily="34" charset="0"/>
                        <a:cs typeface="Arial Black" panose="020B0A04020102020204" pitchFamily="34" charset="0"/>
                      </a:endParaRPr>
                    </a:p>
                  </a:txBody>
                  <a:tcPr marL="41482" marR="41482" marT="0" marB="0" anchor="ctr">
                    <a:lnL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86214933"/>
                  </a:ext>
                </a:extLst>
              </a:tr>
              <a:tr h="252009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050" b="1" dirty="0" smtClean="0">
                          <a:solidFill>
                            <a:srgbClr val="46505A"/>
                          </a:solidFill>
                          <a:effectLst/>
                          <a:latin typeface="+mn-lt"/>
                          <a:ea typeface="Segoe UI Emoji" panose="020B0502040204020203" pitchFamily="34" charset="0"/>
                          <a:cs typeface="Arial Black" panose="020B0A04020102020204" pitchFamily="34" charset="0"/>
                        </a:rPr>
                        <a:t>19-23647S</a:t>
                      </a:r>
                      <a:endParaRPr lang="cs-CZ" sz="1050" b="1" dirty="0">
                        <a:solidFill>
                          <a:srgbClr val="46505A"/>
                        </a:solidFill>
                        <a:effectLst/>
                        <a:latin typeface="+mn-lt"/>
                        <a:ea typeface="Segoe UI Emoji" panose="020B0502040204020203" pitchFamily="34" charset="0"/>
                        <a:cs typeface="Arial Black" panose="020B0A04020102020204" pitchFamily="34" charset="0"/>
                      </a:endParaRPr>
                    </a:p>
                  </a:txBody>
                  <a:tcPr marL="41482" marR="41482" marT="0" marB="0" anchor="ctr">
                    <a:lnL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09837824"/>
                  </a:ext>
                </a:extLst>
              </a:tr>
              <a:tr h="252009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050" b="1" dirty="0" smtClean="0">
                          <a:solidFill>
                            <a:srgbClr val="46505A"/>
                          </a:solidFill>
                          <a:effectLst/>
                          <a:latin typeface="+mn-lt"/>
                          <a:ea typeface="Segoe UI Emoji" panose="020B0502040204020203" pitchFamily="34" charset="0"/>
                          <a:cs typeface="Arial Black" panose="020B0A04020102020204" pitchFamily="34" charset="0"/>
                        </a:rPr>
                        <a:t>19-17457S</a:t>
                      </a:r>
                      <a:endParaRPr lang="cs-CZ" sz="1050" b="1" dirty="0">
                        <a:solidFill>
                          <a:srgbClr val="46505A"/>
                        </a:solidFill>
                        <a:effectLst/>
                        <a:latin typeface="+mn-lt"/>
                        <a:ea typeface="Segoe UI Emoji" panose="020B0502040204020203" pitchFamily="34" charset="0"/>
                        <a:cs typeface="Arial Black" panose="020B0A04020102020204" pitchFamily="34" charset="0"/>
                      </a:endParaRPr>
                    </a:p>
                  </a:txBody>
                  <a:tcPr marL="41482" marR="41482" marT="0" marB="0" anchor="ctr">
                    <a:lnL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21959969"/>
                  </a:ext>
                </a:extLst>
              </a:tr>
              <a:tr h="252009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050" b="1" dirty="0" smtClean="0">
                          <a:solidFill>
                            <a:srgbClr val="46505A"/>
                          </a:solidFill>
                          <a:effectLst/>
                          <a:latin typeface="+mn-lt"/>
                          <a:ea typeface="Segoe UI Emoji" panose="020B0502040204020203" pitchFamily="34" charset="0"/>
                          <a:cs typeface="Arial Black" panose="020B0A04020102020204" pitchFamily="34" charset="0"/>
                        </a:rPr>
                        <a:t>19-16861S</a:t>
                      </a:r>
                      <a:endParaRPr lang="cs-CZ" sz="1050" b="1" dirty="0">
                        <a:solidFill>
                          <a:srgbClr val="46505A"/>
                        </a:solidFill>
                        <a:effectLst/>
                        <a:latin typeface="+mn-lt"/>
                        <a:ea typeface="Segoe UI Emoji" panose="020B0502040204020203" pitchFamily="34" charset="0"/>
                        <a:cs typeface="Arial Black" panose="020B0A04020102020204" pitchFamily="34" charset="0"/>
                      </a:endParaRPr>
                    </a:p>
                  </a:txBody>
                  <a:tcPr marL="41482" marR="41482" marT="0" marB="0" anchor="ctr">
                    <a:lnL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77642299"/>
                  </a:ext>
                </a:extLst>
              </a:tr>
            </a:tbl>
          </a:graphicData>
        </a:graphic>
      </p:graphicFrame>
      <p:graphicFrame>
        <p:nvGraphicFramePr>
          <p:cNvPr id="8" name="Tabulka 7"/>
          <p:cNvGraphicFramePr>
            <a:graphicFrameLocks noGrp="1"/>
          </p:cNvGraphicFramePr>
          <p:nvPr>
            <p:extLst/>
          </p:nvPr>
        </p:nvGraphicFramePr>
        <p:xfrm>
          <a:off x="5893801" y="1583713"/>
          <a:ext cx="4770976" cy="4590023"/>
        </p:xfrm>
        <a:graphic>
          <a:graphicData uri="http://schemas.openxmlformats.org/drawingml/2006/table">
            <a:tbl>
              <a:tblPr firstRow="1" firstCol="1" bandRow="1"/>
              <a:tblGrid>
                <a:gridCol w="1659470">
                  <a:extLst>
                    <a:ext uri="{9D8B030D-6E8A-4147-A177-3AD203B41FA5}">
                      <a16:colId xmlns:a16="http://schemas.microsoft.com/office/drawing/2014/main" val="3205461566"/>
                    </a:ext>
                  </a:extLst>
                </a:gridCol>
                <a:gridCol w="3111506">
                  <a:extLst>
                    <a:ext uri="{9D8B030D-6E8A-4147-A177-3AD203B41FA5}">
                      <a16:colId xmlns:a16="http://schemas.microsoft.com/office/drawing/2014/main" val="900116425"/>
                    </a:ext>
                  </a:extLst>
                </a:gridCol>
              </a:tblGrid>
              <a:tr h="30587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effectLst/>
                          <a:latin typeface="+mn-lt"/>
                          <a:ea typeface="Arial Black" panose="020B0A04020102020204" pitchFamily="34" charset="0"/>
                          <a:cs typeface="Arial Black" panose="020B0A04020102020204" pitchFamily="34" charset="0"/>
                        </a:rPr>
                        <a:t>Provider</a:t>
                      </a:r>
                      <a:endParaRPr lang="cs-CZ" sz="1050" dirty="0">
                        <a:solidFill>
                          <a:srgbClr val="46505A"/>
                        </a:solidFill>
                        <a:effectLst/>
                        <a:latin typeface="+mn-lt"/>
                        <a:ea typeface="Arial Black" panose="020B0A04020102020204" pitchFamily="34" charset="0"/>
                        <a:cs typeface="Arial Black" panose="020B0A04020102020204" pitchFamily="34" charset="0"/>
                      </a:endParaRPr>
                    </a:p>
                  </a:txBody>
                  <a:tcPr marL="41482" marR="41482" marT="0" marB="0" anchor="ctr">
                    <a:lnL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6505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effectLst/>
                          <a:latin typeface="+mn-lt"/>
                          <a:ea typeface="Arial Black" panose="020B0A04020102020204" pitchFamily="34" charset="0"/>
                          <a:cs typeface="Arial Black" panose="020B0A04020102020204" pitchFamily="34" charset="0"/>
                        </a:rPr>
                        <a:t>Grant No. </a:t>
                      </a:r>
                      <a:endParaRPr lang="cs-CZ" sz="1050" dirty="0">
                        <a:solidFill>
                          <a:srgbClr val="46505A"/>
                        </a:solidFill>
                        <a:effectLst/>
                        <a:latin typeface="+mn-lt"/>
                        <a:ea typeface="Arial Black" panose="020B0A04020102020204" pitchFamily="34" charset="0"/>
                        <a:cs typeface="Arial Black" panose="020B0A04020102020204" pitchFamily="34" charset="0"/>
                      </a:endParaRPr>
                    </a:p>
                  </a:txBody>
                  <a:tcPr marL="41482" marR="41482" marT="0" marB="0" anchor="ctr">
                    <a:lnL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6505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36676213"/>
                  </a:ext>
                </a:extLst>
              </a:tr>
              <a:tr h="252009">
                <a:tc rowSpan="9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900" b="1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+mn-lt"/>
                          <a:ea typeface="Arial Black" panose="020B0A04020102020204" pitchFamily="34" charset="0"/>
                          <a:cs typeface="Arial Black" panose="020B0A04020102020204" pitchFamily="34" charset="0"/>
                        </a:rPr>
                        <a:t>TA </a:t>
                      </a:r>
                      <a:r>
                        <a:rPr lang="en-US" sz="900" b="1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+mn-lt"/>
                          <a:ea typeface="Arial Black" panose="020B0A04020102020204" pitchFamily="34" charset="0"/>
                          <a:cs typeface="Calibri" panose="020F0502020204030204" pitchFamily="34" charset="0"/>
                        </a:rPr>
                        <a:t>Č</a:t>
                      </a:r>
                      <a:r>
                        <a:rPr lang="en-US" sz="900" b="1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+mn-lt"/>
                          <a:ea typeface="Arial Black" panose="020B0A04020102020204" pitchFamily="34" charset="0"/>
                          <a:cs typeface="Arial Black" panose="020B0A04020102020204" pitchFamily="34" charset="0"/>
                        </a:rPr>
                        <a:t>R</a:t>
                      </a:r>
                      <a:endParaRPr lang="cs-CZ" sz="1000" dirty="0">
                        <a:solidFill>
                          <a:srgbClr val="46505A"/>
                        </a:solidFill>
                        <a:effectLst/>
                        <a:latin typeface="+mn-lt"/>
                        <a:ea typeface="Arial Black" panose="020B0A04020102020204" pitchFamily="34" charset="0"/>
                        <a:cs typeface="Arial Black" panose="020B0A04020102020204" pitchFamily="34" charset="0"/>
                      </a:endParaRPr>
                    </a:p>
                  </a:txBody>
                  <a:tcPr marL="41482" marR="41482" marT="0" marB="0" anchor="ctr">
                    <a:lnL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6505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50" b="1" dirty="0">
                          <a:solidFill>
                            <a:srgbClr val="46505A"/>
                          </a:solidFill>
                          <a:effectLst/>
                          <a:latin typeface="+mn-lt"/>
                          <a:ea typeface="Segoe UI Emoji" panose="020B0502040204020203" pitchFamily="34" charset="0"/>
                          <a:cs typeface="Arial Black" panose="020B0A04020102020204" pitchFamily="34" charset="0"/>
                        </a:rPr>
                        <a:t>TE01020216</a:t>
                      </a:r>
                      <a:endParaRPr lang="cs-CZ" sz="1050" b="1" dirty="0">
                        <a:solidFill>
                          <a:srgbClr val="46505A"/>
                        </a:solidFill>
                        <a:effectLst/>
                        <a:latin typeface="+mn-lt"/>
                        <a:ea typeface="Segoe UI Emoji" panose="020B0502040204020203" pitchFamily="34" charset="0"/>
                        <a:cs typeface="Arial Black" panose="020B0A04020102020204" pitchFamily="34" charset="0"/>
                      </a:endParaRPr>
                    </a:p>
                  </a:txBody>
                  <a:tcPr marL="41482" marR="41482" marT="0" marB="0" anchor="ctr">
                    <a:lnL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42503929"/>
                  </a:ext>
                </a:extLst>
              </a:tr>
              <a:tr h="252009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50" b="1" dirty="0">
                          <a:solidFill>
                            <a:srgbClr val="46505A"/>
                          </a:solidFill>
                          <a:effectLst/>
                          <a:latin typeface="+mn-lt"/>
                          <a:ea typeface="Segoe UI Emoji" panose="020B0502040204020203" pitchFamily="34" charset="0"/>
                          <a:cs typeface="Arial Black" panose="020B0A04020102020204" pitchFamily="34" charset="0"/>
                        </a:rPr>
                        <a:t>TE02000006</a:t>
                      </a:r>
                      <a:endParaRPr lang="cs-CZ" sz="1050" b="1" dirty="0">
                        <a:solidFill>
                          <a:srgbClr val="46505A"/>
                        </a:solidFill>
                        <a:effectLst/>
                        <a:latin typeface="+mn-lt"/>
                        <a:ea typeface="Segoe UI Emoji" panose="020B0502040204020203" pitchFamily="34" charset="0"/>
                        <a:cs typeface="Arial Black" panose="020B0A04020102020204" pitchFamily="34" charset="0"/>
                      </a:endParaRPr>
                    </a:p>
                  </a:txBody>
                  <a:tcPr marL="41482" marR="41482" marT="0" marB="0" anchor="ctr">
                    <a:lnL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55630591"/>
                  </a:ext>
                </a:extLst>
              </a:tr>
              <a:tr h="252009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50" b="1" dirty="0">
                          <a:solidFill>
                            <a:srgbClr val="46505A"/>
                          </a:solidFill>
                          <a:effectLst/>
                          <a:latin typeface="+mn-lt"/>
                          <a:ea typeface="Segoe UI Emoji" panose="020B0502040204020203" pitchFamily="34" charset="0"/>
                          <a:cs typeface="Arial Black" panose="020B0A04020102020204" pitchFamily="34" charset="0"/>
                        </a:rPr>
                        <a:t>TH02020836</a:t>
                      </a:r>
                      <a:endParaRPr lang="cs-CZ" sz="1050" b="1" dirty="0">
                        <a:solidFill>
                          <a:srgbClr val="46505A"/>
                        </a:solidFill>
                        <a:effectLst/>
                        <a:latin typeface="+mn-lt"/>
                        <a:ea typeface="Segoe UI Emoji" panose="020B0502040204020203" pitchFamily="34" charset="0"/>
                        <a:cs typeface="Arial Black" panose="020B0A04020102020204" pitchFamily="34" charset="0"/>
                      </a:endParaRPr>
                    </a:p>
                  </a:txBody>
                  <a:tcPr marL="41482" marR="41482" marT="0" marB="0" anchor="ctr">
                    <a:lnL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51948207"/>
                  </a:ext>
                </a:extLst>
              </a:tr>
              <a:tr h="252009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50" b="1" dirty="0">
                          <a:solidFill>
                            <a:srgbClr val="46505A"/>
                          </a:solidFill>
                          <a:effectLst/>
                          <a:latin typeface="+mn-lt"/>
                          <a:ea typeface="Segoe UI Emoji" panose="020B0502040204020203" pitchFamily="34" charset="0"/>
                          <a:cs typeface="Arial Black" panose="020B0A04020102020204" pitchFamily="34" charset="0"/>
                        </a:rPr>
                        <a:t>TH03020117</a:t>
                      </a:r>
                      <a:endParaRPr lang="cs-CZ" sz="1050" b="1" dirty="0">
                        <a:solidFill>
                          <a:srgbClr val="46505A"/>
                        </a:solidFill>
                        <a:effectLst/>
                        <a:latin typeface="+mn-lt"/>
                        <a:ea typeface="Segoe UI Emoji" panose="020B0502040204020203" pitchFamily="34" charset="0"/>
                        <a:cs typeface="Arial Black" panose="020B0A04020102020204" pitchFamily="34" charset="0"/>
                      </a:endParaRPr>
                    </a:p>
                  </a:txBody>
                  <a:tcPr marL="41482" marR="41482" marT="0" marB="0" anchor="ctr">
                    <a:lnL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54277073"/>
                  </a:ext>
                </a:extLst>
              </a:tr>
              <a:tr h="252009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050" b="1" dirty="0" smtClean="0">
                          <a:solidFill>
                            <a:srgbClr val="46505A"/>
                          </a:solidFill>
                          <a:effectLst/>
                          <a:latin typeface="+mn-lt"/>
                          <a:ea typeface="Segoe UI Emoji" panose="020B0502040204020203" pitchFamily="34" charset="0"/>
                          <a:cs typeface="Arial Black" panose="020B0A04020102020204" pitchFamily="34" charset="0"/>
                        </a:rPr>
                        <a:t>TH04020466</a:t>
                      </a:r>
                      <a:endParaRPr lang="cs-CZ" sz="1050" b="1" dirty="0">
                        <a:solidFill>
                          <a:srgbClr val="46505A"/>
                        </a:solidFill>
                        <a:effectLst/>
                        <a:latin typeface="+mn-lt"/>
                        <a:ea typeface="Segoe UI Emoji" panose="020B0502040204020203" pitchFamily="34" charset="0"/>
                        <a:cs typeface="Arial Black" panose="020B0A04020102020204" pitchFamily="34" charset="0"/>
                      </a:endParaRPr>
                    </a:p>
                  </a:txBody>
                  <a:tcPr marL="41482" marR="41482" marT="0" marB="0" anchor="ctr">
                    <a:lnL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31408128"/>
                  </a:ext>
                </a:extLst>
              </a:tr>
              <a:tr h="252009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050" b="1" dirty="0" smtClean="0">
                          <a:solidFill>
                            <a:srgbClr val="46505A"/>
                          </a:solidFill>
                          <a:effectLst/>
                          <a:latin typeface="+mn-lt"/>
                          <a:ea typeface="Segoe UI Emoji" panose="020B0502040204020203" pitchFamily="34" charset="0"/>
                          <a:cs typeface="Arial Black" panose="020B0A04020102020204" pitchFamily="34" charset="0"/>
                        </a:rPr>
                        <a:t>TH04020234</a:t>
                      </a:r>
                      <a:endParaRPr lang="cs-CZ" sz="1050" b="1" dirty="0">
                        <a:solidFill>
                          <a:srgbClr val="46505A"/>
                        </a:solidFill>
                        <a:effectLst/>
                        <a:latin typeface="+mn-lt"/>
                        <a:ea typeface="Segoe UI Emoji" panose="020B0502040204020203" pitchFamily="34" charset="0"/>
                        <a:cs typeface="Arial Black" panose="020B0A04020102020204" pitchFamily="34" charset="0"/>
                      </a:endParaRPr>
                    </a:p>
                  </a:txBody>
                  <a:tcPr marL="41482" marR="41482" marT="0" marB="0" anchor="ctr">
                    <a:lnL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84820402"/>
                  </a:ext>
                </a:extLst>
              </a:tr>
              <a:tr h="252009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50" b="1" dirty="0">
                          <a:solidFill>
                            <a:srgbClr val="46505A"/>
                          </a:solidFill>
                          <a:effectLst/>
                          <a:latin typeface="+mn-lt"/>
                          <a:ea typeface="Segoe UI Emoji" panose="020B0502040204020203" pitchFamily="34" charset="0"/>
                          <a:cs typeface="Arial Black" panose="020B0A04020102020204" pitchFamily="34" charset="0"/>
                        </a:rPr>
                        <a:t>TG03010052</a:t>
                      </a:r>
                      <a:endParaRPr lang="cs-CZ" sz="1050" b="1" dirty="0">
                        <a:solidFill>
                          <a:srgbClr val="46505A"/>
                        </a:solidFill>
                        <a:effectLst/>
                        <a:latin typeface="+mn-lt"/>
                        <a:ea typeface="Segoe UI Emoji" panose="020B0502040204020203" pitchFamily="34" charset="0"/>
                        <a:cs typeface="Arial Black" panose="020B0A04020102020204" pitchFamily="34" charset="0"/>
                      </a:endParaRPr>
                    </a:p>
                  </a:txBody>
                  <a:tcPr marL="41482" marR="41482" marT="0" marB="0" anchor="ctr">
                    <a:lnL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49829841"/>
                  </a:ext>
                </a:extLst>
              </a:tr>
              <a:tr h="252009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50" b="1" dirty="0">
                          <a:solidFill>
                            <a:srgbClr val="46505A"/>
                          </a:solidFill>
                          <a:effectLst/>
                          <a:latin typeface="+mn-lt"/>
                          <a:ea typeface="Segoe UI Emoji" panose="020B0502040204020203" pitchFamily="34" charset="0"/>
                          <a:cs typeface="Arial Black" panose="020B0A04020102020204" pitchFamily="34" charset="0"/>
                        </a:rPr>
                        <a:t>TJ01000329</a:t>
                      </a:r>
                      <a:endParaRPr lang="cs-CZ" sz="1050" b="1" dirty="0">
                        <a:solidFill>
                          <a:srgbClr val="46505A"/>
                        </a:solidFill>
                        <a:effectLst/>
                        <a:latin typeface="+mn-lt"/>
                        <a:ea typeface="Segoe UI Emoji" panose="020B0502040204020203" pitchFamily="34" charset="0"/>
                        <a:cs typeface="Arial Black" panose="020B0A04020102020204" pitchFamily="34" charset="0"/>
                      </a:endParaRPr>
                    </a:p>
                  </a:txBody>
                  <a:tcPr marL="41482" marR="41482" marT="0" marB="0" anchor="ctr">
                    <a:lnL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76305588"/>
                  </a:ext>
                </a:extLst>
              </a:tr>
              <a:tr h="252009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50" b="1" dirty="0">
                          <a:solidFill>
                            <a:srgbClr val="46505A"/>
                          </a:solidFill>
                          <a:effectLst/>
                          <a:latin typeface="+mn-lt"/>
                          <a:ea typeface="Segoe UI Emoji" panose="020B0502040204020203" pitchFamily="34" charset="0"/>
                          <a:cs typeface="Arial Black" panose="020B0A04020102020204" pitchFamily="34" charset="0"/>
                        </a:rPr>
                        <a:t>TJ01000330</a:t>
                      </a:r>
                      <a:endParaRPr lang="cs-CZ" sz="1050" b="1" dirty="0">
                        <a:solidFill>
                          <a:srgbClr val="46505A"/>
                        </a:solidFill>
                        <a:effectLst/>
                        <a:latin typeface="+mn-lt"/>
                        <a:ea typeface="Segoe UI Emoji" panose="020B0502040204020203" pitchFamily="34" charset="0"/>
                        <a:cs typeface="Arial Black" panose="020B0A04020102020204" pitchFamily="34" charset="0"/>
                      </a:endParaRPr>
                    </a:p>
                  </a:txBody>
                  <a:tcPr marL="41482" marR="41482" marT="0" marB="0" anchor="ctr">
                    <a:lnL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7089638"/>
                  </a:ext>
                </a:extLst>
              </a:tr>
              <a:tr h="252009">
                <a:tc rowSpan="7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900" b="1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+mn-lt"/>
                          <a:ea typeface="Arial Black" panose="020B0A04020102020204" pitchFamily="34" charset="0"/>
                          <a:cs typeface="Arial Black" panose="020B0A04020102020204" pitchFamily="34" charset="0"/>
                        </a:rPr>
                        <a:t>MPO</a:t>
                      </a:r>
                      <a:endParaRPr lang="cs-CZ" sz="1000" dirty="0">
                        <a:solidFill>
                          <a:srgbClr val="46505A"/>
                        </a:solidFill>
                        <a:effectLst/>
                        <a:latin typeface="+mn-lt"/>
                        <a:ea typeface="Arial Black" panose="020B0A04020102020204" pitchFamily="34" charset="0"/>
                        <a:cs typeface="Arial Black" panose="020B0A04020102020204" pitchFamily="34" charset="0"/>
                      </a:endParaRPr>
                    </a:p>
                  </a:txBody>
                  <a:tcPr marL="41482" marR="41482" marT="0" marB="0" anchor="ctr">
                    <a:lnL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6505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50" b="1" dirty="0">
                          <a:solidFill>
                            <a:srgbClr val="46505A"/>
                          </a:solidFill>
                          <a:effectLst/>
                          <a:latin typeface="+mn-lt"/>
                          <a:ea typeface="Segoe UI Emoji" panose="020B0502040204020203" pitchFamily="34" charset="0"/>
                          <a:cs typeface="Arial Black" panose="020B0A04020102020204" pitchFamily="34" charset="0"/>
                        </a:rPr>
                        <a:t>FV10756</a:t>
                      </a:r>
                      <a:endParaRPr lang="cs-CZ" sz="1050" b="1" dirty="0">
                        <a:solidFill>
                          <a:srgbClr val="46505A"/>
                        </a:solidFill>
                        <a:effectLst/>
                        <a:latin typeface="+mn-lt"/>
                        <a:ea typeface="Segoe UI Emoji" panose="020B0502040204020203" pitchFamily="34" charset="0"/>
                        <a:cs typeface="Arial Black" panose="020B0A04020102020204" pitchFamily="34" charset="0"/>
                      </a:endParaRPr>
                    </a:p>
                  </a:txBody>
                  <a:tcPr marL="41482" marR="41482" marT="0" marB="0" anchor="ctr">
                    <a:lnL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18808851"/>
                  </a:ext>
                </a:extLst>
              </a:tr>
              <a:tr h="252009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50" b="1" dirty="0">
                          <a:solidFill>
                            <a:srgbClr val="46505A"/>
                          </a:solidFill>
                          <a:effectLst/>
                          <a:latin typeface="+mn-lt"/>
                          <a:ea typeface="Segoe UI Emoji" panose="020B0502040204020203" pitchFamily="34" charset="0"/>
                          <a:cs typeface="Arial Black" panose="020B0A04020102020204" pitchFamily="34" charset="0"/>
                        </a:rPr>
                        <a:t>FV20088</a:t>
                      </a:r>
                      <a:endParaRPr lang="cs-CZ" sz="1050" b="1" dirty="0">
                        <a:solidFill>
                          <a:srgbClr val="46505A"/>
                        </a:solidFill>
                        <a:effectLst/>
                        <a:latin typeface="+mn-lt"/>
                        <a:ea typeface="Segoe UI Emoji" panose="020B0502040204020203" pitchFamily="34" charset="0"/>
                        <a:cs typeface="Arial Black" panose="020B0A04020102020204" pitchFamily="34" charset="0"/>
                      </a:endParaRPr>
                    </a:p>
                  </a:txBody>
                  <a:tcPr marL="41482" marR="41482" marT="0" marB="0" anchor="ctr">
                    <a:lnL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82594641"/>
                  </a:ext>
                </a:extLst>
              </a:tr>
              <a:tr h="252009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50" b="1" dirty="0">
                          <a:solidFill>
                            <a:srgbClr val="46505A"/>
                          </a:solidFill>
                          <a:effectLst/>
                          <a:latin typeface="+mn-lt"/>
                          <a:ea typeface="Segoe UI Emoji" panose="020B0502040204020203" pitchFamily="34" charset="0"/>
                          <a:cs typeface="Arial Black" panose="020B0A04020102020204" pitchFamily="34" charset="0"/>
                        </a:rPr>
                        <a:t>FV30048</a:t>
                      </a:r>
                      <a:endParaRPr lang="cs-CZ" sz="1050" b="1" dirty="0">
                        <a:solidFill>
                          <a:srgbClr val="46505A"/>
                        </a:solidFill>
                        <a:effectLst/>
                        <a:latin typeface="+mn-lt"/>
                        <a:ea typeface="Segoe UI Emoji" panose="020B0502040204020203" pitchFamily="34" charset="0"/>
                        <a:cs typeface="Arial Black" panose="020B0A04020102020204" pitchFamily="34" charset="0"/>
                      </a:endParaRPr>
                    </a:p>
                  </a:txBody>
                  <a:tcPr marL="41482" marR="41482" marT="0" marB="0" anchor="ctr">
                    <a:lnL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63804832"/>
                  </a:ext>
                </a:extLst>
              </a:tr>
              <a:tr h="252009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050" b="1" dirty="0" smtClean="0">
                          <a:solidFill>
                            <a:srgbClr val="46505A"/>
                          </a:solidFill>
                          <a:effectLst/>
                          <a:latin typeface="+mn-lt"/>
                          <a:ea typeface="Segoe UI Emoji" panose="020B0502040204020203" pitchFamily="34" charset="0"/>
                          <a:cs typeface="Arial Black" panose="020B0A04020102020204" pitchFamily="34" charset="0"/>
                        </a:rPr>
                        <a:t>FV40377</a:t>
                      </a:r>
                      <a:endParaRPr lang="cs-CZ" sz="1050" b="1" dirty="0">
                        <a:solidFill>
                          <a:srgbClr val="46505A"/>
                        </a:solidFill>
                        <a:effectLst/>
                        <a:latin typeface="+mn-lt"/>
                        <a:ea typeface="Segoe UI Emoji" panose="020B0502040204020203" pitchFamily="34" charset="0"/>
                        <a:cs typeface="Arial Black" panose="020B0A04020102020204" pitchFamily="34" charset="0"/>
                      </a:endParaRPr>
                    </a:p>
                  </a:txBody>
                  <a:tcPr marL="41482" marR="41482" marT="0" marB="0" anchor="ctr">
                    <a:lnL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30105484"/>
                  </a:ext>
                </a:extLst>
              </a:tr>
              <a:tr h="252009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50" b="1" dirty="0" smtClean="0">
                          <a:solidFill>
                            <a:srgbClr val="46505A"/>
                          </a:solidFill>
                          <a:effectLst/>
                          <a:latin typeface="+mn-lt"/>
                          <a:ea typeface="Segoe UI Emoji" panose="020B0502040204020203" pitchFamily="34" charset="0"/>
                          <a:cs typeface="Arial Black" panose="020B0A04020102020204" pitchFamily="34" charset="0"/>
                        </a:rPr>
                        <a:t>CZ.01.1.02/0.0/0.0/15_019/0004549</a:t>
                      </a:r>
                      <a:endParaRPr lang="cs-CZ" sz="1050" b="1" dirty="0">
                        <a:solidFill>
                          <a:srgbClr val="46505A"/>
                        </a:solidFill>
                        <a:effectLst/>
                        <a:latin typeface="+mn-lt"/>
                        <a:ea typeface="Segoe UI Emoji" panose="020B0502040204020203" pitchFamily="34" charset="0"/>
                        <a:cs typeface="Arial Black" panose="020B0A04020102020204" pitchFamily="34" charset="0"/>
                      </a:endParaRPr>
                    </a:p>
                  </a:txBody>
                  <a:tcPr marL="41482" marR="41482" marT="0" marB="0" anchor="ctr">
                    <a:lnL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24736509"/>
                  </a:ext>
                </a:extLst>
              </a:tr>
              <a:tr h="252009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 b="1" dirty="0" smtClean="0">
                          <a:solidFill>
                            <a:srgbClr val="46505A"/>
                          </a:solidFill>
                          <a:effectLst/>
                          <a:latin typeface="+mn-lt"/>
                          <a:ea typeface="Segoe UI Emoji" panose="020B0502040204020203" pitchFamily="34" charset="0"/>
                          <a:cs typeface="Arial Black" panose="020B0A04020102020204" pitchFamily="34" charset="0"/>
                        </a:rPr>
                        <a:t>CZ.01.1.02/0.0/0.0/15_019/0005090</a:t>
                      </a:r>
                      <a:endParaRPr lang="cs-CZ" sz="1050" b="1" dirty="0" smtClean="0">
                        <a:solidFill>
                          <a:srgbClr val="46505A"/>
                        </a:solidFill>
                        <a:effectLst/>
                        <a:latin typeface="+mn-lt"/>
                        <a:ea typeface="Segoe UI Emoji" panose="020B0502040204020203" pitchFamily="34" charset="0"/>
                        <a:cs typeface="Arial Black" panose="020B0A04020102020204" pitchFamily="34" charset="0"/>
                      </a:endParaRPr>
                    </a:p>
                  </a:txBody>
                  <a:tcPr marL="41482" marR="41482" marT="0" marB="0" anchor="ctr">
                    <a:lnL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59093473"/>
                  </a:ext>
                </a:extLst>
              </a:tr>
              <a:tr h="252009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050" b="1" dirty="0" smtClean="0">
                          <a:solidFill>
                            <a:srgbClr val="46505A"/>
                          </a:solidFill>
                          <a:effectLst/>
                          <a:latin typeface="+mn-lt"/>
                          <a:ea typeface="Segoe UI Emoji" panose="020B0502040204020203" pitchFamily="34" charset="0"/>
                          <a:cs typeface="Arial Black" panose="020B0A04020102020204" pitchFamily="34" charset="0"/>
                        </a:rPr>
                        <a:t>CZ.01.1.02/0.0/0.0/17_107/0012417</a:t>
                      </a:r>
                      <a:endParaRPr lang="cs-CZ" sz="1050" b="1" dirty="0">
                        <a:solidFill>
                          <a:srgbClr val="46505A"/>
                        </a:solidFill>
                        <a:effectLst/>
                        <a:latin typeface="+mn-lt"/>
                        <a:ea typeface="Segoe UI Emoji" panose="020B0502040204020203" pitchFamily="34" charset="0"/>
                        <a:cs typeface="Arial Black" panose="020B0A04020102020204" pitchFamily="34" charset="0"/>
                      </a:endParaRPr>
                    </a:p>
                  </a:txBody>
                  <a:tcPr marL="41482" marR="41482" marT="0" marB="0" anchor="ctr">
                    <a:lnL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7968332"/>
                  </a:ext>
                </a:extLst>
              </a:tr>
              <a:tr h="25200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900" b="1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Arial Black" panose="020B0A04020102020204" pitchFamily="34" charset="0"/>
                          <a:cs typeface="Arial Black" panose="020B0A04020102020204" pitchFamily="34" charset="0"/>
                        </a:rPr>
                        <a:t>MZE</a:t>
                      </a:r>
                      <a:endParaRPr lang="cs-CZ" sz="9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Arial Black" panose="020B0A04020102020204" pitchFamily="34" charset="0"/>
                        <a:cs typeface="Arial Black" panose="020B0A04020102020204" pitchFamily="34" charset="0"/>
                      </a:endParaRPr>
                    </a:p>
                  </a:txBody>
                  <a:tcPr marL="41482" marR="41482" marT="0" marB="0" anchor="ctr">
                    <a:lnL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6505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050" b="1" dirty="0" smtClean="0">
                          <a:solidFill>
                            <a:srgbClr val="46505A"/>
                          </a:solidFill>
                          <a:effectLst/>
                          <a:latin typeface="+mn-lt"/>
                          <a:ea typeface="Segoe UI Emoji" panose="020B0502040204020203" pitchFamily="34" charset="0"/>
                          <a:cs typeface="Arial Black" panose="020B0A04020102020204" pitchFamily="34" charset="0"/>
                        </a:rPr>
                        <a:t>QK1910392</a:t>
                      </a:r>
                      <a:endParaRPr lang="cs-CZ" sz="1050" b="1" dirty="0">
                        <a:solidFill>
                          <a:srgbClr val="46505A"/>
                        </a:solidFill>
                        <a:effectLst/>
                        <a:latin typeface="+mn-lt"/>
                        <a:ea typeface="Segoe UI Emoji" panose="020B0502040204020203" pitchFamily="34" charset="0"/>
                        <a:cs typeface="Arial Black" panose="020B0A04020102020204" pitchFamily="34" charset="0"/>
                      </a:endParaRPr>
                    </a:p>
                  </a:txBody>
                  <a:tcPr marL="41482" marR="41482" marT="0" marB="0" anchor="ctr">
                    <a:lnL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3434474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28926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PUBLICATION OUTPUTS</a:t>
            </a:r>
            <a:endParaRPr lang="en-US" dirty="0">
              <a:solidFill>
                <a:srgbClr val="33AEAB"/>
              </a:solidFill>
            </a:endParaRPr>
          </a:p>
        </p:txBody>
      </p:sp>
      <p:sp>
        <p:nvSpPr>
          <p:cNvPr id="6" name="Nadpis 1"/>
          <p:cNvSpPr txBox="1">
            <a:spLocks/>
          </p:cNvSpPr>
          <p:nvPr/>
        </p:nvSpPr>
        <p:spPr>
          <a:xfrm>
            <a:off x="1014484" y="1280315"/>
            <a:ext cx="10339316" cy="52011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2800" b="1" dirty="0" smtClean="0">
                <a:solidFill>
                  <a:srgbClr val="33AEAB"/>
                </a:solidFill>
                <a:latin typeface="+mn-lt"/>
              </a:rPr>
              <a:t>Citation analysis | from 2011 to </a:t>
            </a:r>
            <a:r>
              <a:rPr lang="cs-CZ" sz="2800" b="1" dirty="0" err="1" smtClean="0">
                <a:solidFill>
                  <a:srgbClr val="33AEAB"/>
                </a:solidFill>
                <a:latin typeface="+mn-lt"/>
              </a:rPr>
              <a:t>December</a:t>
            </a:r>
            <a:r>
              <a:rPr lang="cs-CZ" sz="2800" b="1" dirty="0" smtClean="0">
                <a:solidFill>
                  <a:srgbClr val="33AEAB"/>
                </a:solidFill>
                <a:latin typeface="+mn-lt"/>
              </a:rPr>
              <a:t> </a:t>
            </a:r>
            <a:r>
              <a:rPr lang="cs-CZ" sz="2800" b="1" dirty="0">
                <a:solidFill>
                  <a:srgbClr val="33AEAB"/>
                </a:solidFill>
                <a:latin typeface="+mn-lt"/>
              </a:rPr>
              <a:t>2</a:t>
            </a:r>
            <a:r>
              <a:rPr lang="en-US" sz="2800" b="1" dirty="0" smtClean="0">
                <a:solidFill>
                  <a:srgbClr val="33AEAB"/>
                </a:solidFill>
                <a:latin typeface="+mn-lt"/>
              </a:rPr>
              <a:t>, 2019</a:t>
            </a:r>
            <a:endParaRPr lang="en-US" sz="2800" b="1" dirty="0">
              <a:solidFill>
                <a:srgbClr val="33AEAB"/>
              </a:solidFill>
              <a:latin typeface="+mn-lt"/>
            </a:endParaRPr>
          </a:p>
        </p:txBody>
      </p:sp>
      <p:pic>
        <p:nvPicPr>
          <p:cNvPr id="13" name="Zástupný symbol pro obsah 6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4006" y="3962068"/>
            <a:ext cx="2880000" cy="2880000"/>
          </a:xfrm>
          <a:prstGeom prst="rect">
            <a:avLst/>
          </a:prstGeom>
        </p:spPr>
      </p:pic>
      <p:pic>
        <p:nvPicPr>
          <p:cNvPr id="14" name="Obrázek 1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0891" y="3963094"/>
            <a:ext cx="2880000" cy="2880000"/>
          </a:xfrm>
          <a:prstGeom prst="rect">
            <a:avLst/>
          </a:prstGeom>
        </p:spPr>
      </p:pic>
      <p:pic>
        <p:nvPicPr>
          <p:cNvPr id="15" name="Zástupný symbol pro obsah 6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6750" y="3962068"/>
            <a:ext cx="2880000" cy="2880000"/>
          </a:xfrm>
          <a:prstGeom prst="rect">
            <a:avLst/>
          </a:prstGeom>
        </p:spPr>
      </p:pic>
      <p:pic>
        <p:nvPicPr>
          <p:cNvPr id="11" name="Obrázek 10"/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7971" y="1831096"/>
            <a:ext cx="2880000" cy="2880000"/>
          </a:xfrm>
          <a:prstGeom prst="rect">
            <a:avLst/>
          </a:prstGeom>
        </p:spPr>
      </p:pic>
      <p:pic>
        <p:nvPicPr>
          <p:cNvPr id="18" name="Obrázek 17"/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2786" y="1830070"/>
            <a:ext cx="2880000" cy="2880000"/>
          </a:xfrm>
          <a:prstGeom prst="rect">
            <a:avLst/>
          </a:prstGeom>
        </p:spPr>
      </p:pic>
      <p:sp>
        <p:nvSpPr>
          <p:cNvPr id="19" name="Nadpis 1"/>
          <p:cNvSpPr txBox="1">
            <a:spLocks/>
          </p:cNvSpPr>
          <p:nvPr/>
        </p:nvSpPr>
        <p:spPr>
          <a:xfrm>
            <a:off x="3573209" y="2617477"/>
            <a:ext cx="2139640" cy="132019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10000"/>
              </a:lnSpc>
            </a:pPr>
            <a:r>
              <a:rPr lang="en-US" sz="1800" dirty="0" smtClean="0">
                <a:solidFill>
                  <a:schemeClr val="bg1"/>
                </a:solidFill>
                <a:latin typeface="+mn-lt"/>
              </a:rPr>
              <a:t>Total publications</a:t>
            </a:r>
          </a:p>
          <a:p>
            <a:pPr algn="ctr">
              <a:lnSpc>
                <a:spcPct val="110000"/>
              </a:lnSpc>
            </a:pPr>
            <a:r>
              <a:rPr lang="cs-CZ" sz="2800" b="1" dirty="0" smtClean="0">
                <a:solidFill>
                  <a:schemeClr val="bg1"/>
                </a:solidFill>
                <a:latin typeface="+mn-lt"/>
              </a:rPr>
              <a:t>754</a:t>
            </a:r>
            <a:endParaRPr lang="en-US" sz="1800" b="1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20" name="Nadpis 1"/>
          <p:cNvSpPr txBox="1">
            <a:spLocks/>
          </p:cNvSpPr>
          <p:nvPr/>
        </p:nvSpPr>
        <p:spPr>
          <a:xfrm>
            <a:off x="6287908" y="2606446"/>
            <a:ext cx="2139640" cy="132019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10000"/>
              </a:lnSpc>
            </a:pPr>
            <a:r>
              <a:rPr lang="en-US" sz="1800" dirty="0" smtClean="0">
                <a:solidFill>
                  <a:schemeClr val="bg1"/>
                </a:solidFill>
                <a:latin typeface="+mn-lt"/>
              </a:rPr>
              <a:t>H-index</a:t>
            </a:r>
          </a:p>
          <a:p>
            <a:pPr algn="ctr">
              <a:lnSpc>
                <a:spcPct val="110000"/>
              </a:lnSpc>
            </a:pPr>
            <a:r>
              <a:rPr lang="en-US" sz="2800" b="1" dirty="0" smtClean="0">
                <a:solidFill>
                  <a:schemeClr val="bg1"/>
                </a:solidFill>
                <a:latin typeface="+mn-lt"/>
              </a:rPr>
              <a:t>3</a:t>
            </a:r>
            <a:r>
              <a:rPr lang="cs-CZ" sz="2800" b="1" dirty="0" smtClean="0">
                <a:solidFill>
                  <a:schemeClr val="bg1"/>
                </a:solidFill>
                <a:latin typeface="+mn-lt"/>
              </a:rPr>
              <a:t>4</a:t>
            </a:r>
            <a:endParaRPr lang="en-US" sz="1800" b="1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21" name="Nadpis 1"/>
          <p:cNvSpPr txBox="1">
            <a:spLocks/>
          </p:cNvSpPr>
          <p:nvPr/>
        </p:nvSpPr>
        <p:spPr>
          <a:xfrm>
            <a:off x="2154699" y="4712122"/>
            <a:ext cx="2139640" cy="132019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10000"/>
              </a:lnSpc>
            </a:pPr>
            <a:r>
              <a:rPr lang="en-US" sz="1800" dirty="0" smtClean="0">
                <a:solidFill>
                  <a:schemeClr val="bg1"/>
                </a:solidFill>
                <a:latin typeface="+mn-lt"/>
              </a:rPr>
              <a:t>Average citations per item</a:t>
            </a:r>
          </a:p>
          <a:p>
            <a:pPr algn="ctr">
              <a:lnSpc>
                <a:spcPct val="110000"/>
              </a:lnSpc>
            </a:pPr>
            <a:r>
              <a:rPr lang="cs-CZ" sz="2800" b="1" dirty="0" smtClean="0">
                <a:solidFill>
                  <a:schemeClr val="bg1"/>
                </a:solidFill>
                <a:latin typeface="+mn-lt"/>
              </a:rPr>
              <a:t>8.12</a:t>
            </a:r>
            <a:endParaRPr lang="en-US" sz="1800" b="1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22" name="Nadpis 1"/>
          <p:cNvSpPr txBox="1">
            <a:spLocks/>
          </p:cNvSpPr>
          <p:nvPr/>
        </p:nvSpPr>
        <p:spPr>
          <a:xfrm>
            <a:off x="4931071" y="4800024"/>
            <a:ext cx="2139640" cy="132019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10000"/>
              </a:lnSpc>
            </a:pPr>
            <a:r>
              <a:rPr lang="en-US" sz="1800" dirty="0" smtClean="0">
                <a:solidFill>
                  <a:schemeClr val="bg1"/>
                </a:solidFill>
                <a:latin typeface="+mn-lt"/>
              </a:rPr>
              <a:t>Sum of times </a:t>
            </a:r>
            <a:br>
              <a:rPr lang="en-US" sz="1800" dirty="0" smtClean="0">
                <a:solidFill>
                  <a:schemeClr val="bg1"/>
                </a:solidFill>
                <a:latin typeface="+mn-lt"/>
              </a:rPr>
            </a:br>
            <a:r>
              <a:rPr lang="en-US" sz="1800" dirty="0" smtClean="0">
                <a:solidFill>
                  <a:schemeClr val="bg1"/>
                </a:solidFill>
                <a:latin typeface="+mn-lt"/>
              </a:rPr>
              <a:t>cited</a:t>
            </a:r>
          </a:p>
          <a:p>
            <a:pPr algn="ctr">
              <a:lnSpc>
                <a:spcPct val="110000"/>
              </a:lnSpc>
            </a:pPr>
            <a:r>
              <a:rPr lang="cs-CZ" sz="2800" b="1" dirty="0" smtClean="0">
                <a:solidFill>
                  <a:schemeClr val="bg1"/>
                </a:solidFill>
                <a:latin typeface="+mn-lt"/>
              </a:rPr>
              <a:t>6 120</a:t>
            </a:r>
            <a:endParaRPr lang="en-US" sz="1800" b="1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23" name="Nadpis 1"/>
          <p:cNvSpPr txBox="1">
            <a:spLocks/>
          </p:cNvSpPr>
          <p:nvPr/>
        </p:nvSpPr>
        <p:spPr>
          <a:xfrm>
            <a:off x="7706930" y="4757551"/>
            <a:ext cx="2139640" cy="132019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10000"/>
              </a:lnSpc>
            </a:pPr>
            <a:r>
              <a:rPr lang="en-US" sz="1800" dirty="0" smtClean="0">
                <a:solidFill>
                  <a:schemeClr val="bg1"/>
                </a:solidFill>
                <a:latin typeface="+mn-lt"/>
              </a:rPr>
              <a:t>Citing </a:t>
            </a:r>
            <a:br>
              <a:rPr lang="en-US" sz="1800" dirty="0" smtClean="0">
                <a:solidFill>
                  <a:schemeClr val="bg1"/>
                </a:solidFill>
                <a:latin typeface="+mn-lt"/>
              </a:rPr>
            </a:br>
            <a:r>
              <a:rPr lang="en-US" sz="1800" dirty="0" smtClean="0">
                <a:solidFill>
                  <a:schemeClr val="bg1"/>
                </a:solidFill>
                <a:latin typeface="+mn-lt"/>
              </a:rPr>
              <a:t>articles</a:t>
            </a:r>
          </a:p>
          <a:p>
            <a:pPr algn="ctr">
              <a:lnSpc>
                <a:spcPct val="110000"/>
              </a:lnSpc>
            </a:pPr>
            <a:r>
              <a:rPr lang="cs-CZ" sz="2800" b="1" dirty="0" smtClean="0">
                <a:solidFill>
                  <a:schemeClr val="bg1"/>
                </a:solidFill>
                <a:latin typeface="+mn-lt"/>
              </a:rPr>
              <a:t>4 561</a:t>
            </a:r>
            <a:endParaRPr lang="en-US" sz="1800" b="1" dirty="0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1445067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PUBLICATION OUTPUTS</a:t>
            </a:r>
            <a:endParaRPr lang="en-US" dirty="0">
              <a:solidFill>
                <a:srgbClr val="33AEAB"/>
              </a:solidFill>
            </a:endParaRPr>
          </a:p>
        </p:txBody>
      </p:sp>
      <p:sp>
        <p:nvSpPr>
          <p:cNvPr id="6" name="Nadpis 1"/>
          <p:cNvSpPr txBox="1">
            <a:spLocks/>
          </p:cNvSpPr>
          <p:nvPr/>
        </p:nvSpPr>
        <p:spPr>
          <a:xfrm>
            <a:off x="1014484" y="1280315"/>
            <a:ext cx="10339316" cy="52011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cs-CZ" sz="2800" b="1" dirty="0" err="1" smtClean="0">
                <a:solidFill>
                  <a:srgbClr val="33AEAB"/>
                </a:solidFill>
                <a:latin typeface="+mn-lt"/>
              </a:rPr>
              <a:t>Articles</a:t>
            </a:r>
            <a:r>
              <a:rPr lang="cs-CZ" sz="2800" b="1" dirty="0" smtClean="0">
                <a:solidFill>
                  <a:srgbClr val="33AEAB"/>
                </a:solidFill>
                <a:latin typeface="+mn-lt"/>
              </a:rPr>
              <a:t> in </a:t>
            </a:r>
            <a:r>
              <a:rPr lang="cs-CZ" sz="2800" b="1" dirty="0" err="1" smtClean="0">
                <a:solidFill>
                  <a:srgbClr val="33AEAB"/>
                </a:solidFill>
                <a:latin typeface="+mn-lt"/>
              </a:rPr>
              <a:t>Journals</a:t>
            </a:r>
            <a:r>
              <a:rPr lang="cs-CZ" sz="2800" b="1" dirty="0" smtClean="0">
                <a:solidFill>
                  <a:srgbClr val="33AEAB"/>
                </a:solidFill>
                <a:latin typeface="+mn-lt"/>
              </a:rPr>
              <a:t> </a:t>
            </a:r>
            <a:r>
              <a:rPr lang="cs-CZ" sz="2800" b="1" dirty="0" err="1" smtClean="0">
                <a:solidFill>
                  <a:srgbClr val="33AEAB"/>
                </a:solidFill>
                <a:latin typeface="+mn-lt"/>
              </a:rPr>
              <a:t>with</a:t>
            </a:r>
            <a:r>
              <a:rPr lang="cs-CZ" sz="2800" b="1" dirty="0" smtClean="0">
                <a:solidFill>
                  <a:srgbClr val="33AEAB"/>
                </a:solidFill>
                <a:latin typeface="+mn-lt"/>
              </a:rPr>
              <a:t> </a:t>
            </a:r>
            <a:r>
              <a:rPr lang="cs-CZ" sz="2800" b="1" dirty="0" err="1" smtClean="0">
                <a:solidFill>
                  <a:srgbClr val="33AEAB"/>
                </a:solidFill>
                <a:latin typeface="+mn-lt"/>
              </a:rPr>
              <a:t>Impact</a:t>
            </a:r>
            <a:r>
              <a:rPr lang="cs-CZ" sz="2800" b="1" dirty="0" smtClean="0">
                <a:solidFill>
                  <a:srgbClr val="33AEAB"/>
                </a:solidFill>
                <a:latin typeface="+mn-lt"/>
              </a:rPr>
              <a:t> </a:t>
            </a:r>
            <a:r>
              <a:rPr lang="cs-CZ" sz="2800" b="1" dirty="0" err="1" smtClean="0">
                <a:solidFill>
                  <a:srgbClr val="33AEAB"/>
                </a:solidFill>
                <a:latin typeface="+mn-lt"/>
              </a:rPr>
              <a:t>Factor</a:t>
            </a:r>
            <a:r>
              <a:rPr lang="en-US" sz="2800" b="1" dirty="0" smtClean="0">
                <a:solidFill>
                  <a:srgbClr val="33AEAB"/>
                </a:solidFill>
                <a:latin typeface="+mn-lt"/>
              </a:rPr>
              <a:t> | </a:t>
            </a:r>
            <a:r>
              <a:rPr lang="cs-CZ" sz="2800" b="1" dirty="0" err="1" smtClean="0">
                <a:solidFill>
                  <a:srgbClr val="33AEAB"/>
                </a:solidFill>
                <a:latin typeface="+mn-lt"/>
              </a:rPr>
              <a:t>December</a:t>
            </a:r>
            <a:r>
              <a:rPr lang="cs-CZ" sz="2800" b="1" dirty="0" smtClean="0">
                <a:solidFill>
                  <a:srgbClr val="33AEAB"/>
                </a:solidFill>
                <a:latin typeface="+mn-lt"/>
              </a:rPr>
              <a:t> </a:t>
            </a:r>
            <a:r>
              <a:rPr lang="cs-CZ" sz="2800" b="1" dirty="0">
                <a:solidFill>
                  <a:srgbClr val="33AEAB"/>
                </a:solidFill>
                <a:latin typeface="+mn-lt"/>
              </a:rPr>
              <a:t>2</a:t>
            </a:r>
            <a:r>
              <a:rPr lang="en-US" sz="2800" b="1" dirty="0" smtClean="0">
                <a:solidFill>
                  <a:srgbClr val="33AEAB"/>
                </a:solidFill>
                <a:latin typeface="+mn-lt"/>
              </a:rPr>
              <a:t>, 2019</a:t>
            </a:r>
            <a:endParaRPr lang="en-US" sz="2800" b="1" dirty="0">
              <a:solidFill>
                <a:srgbClr val="33AEAB"/>
              </a:solidFill>
              <a:latin typeface="+mn-lt"/>
            </a:endParaRPr>
          </a:p>
        </p:txBody>
      </p:sp>
      <p:pic>
        <p:nvPicPr>
          <p:cNvPr id="13" name="Zástupný symbol pro obsah 6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3104" y="2715616"/>
            <a:ext cx="2880000" cy="2880000"/>
          </a:xfrm>
          <a:prstGeom prst="rect">
            <a:avLst/>
          </a:prstGeom>
        </p:spPr>
      </p:pic>
      <p:pic>
        <p:nvPicPr>
          <p:cNvPr id="14" name="Obrázek 1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9989" y="2715616"/>
            <a:ext cx="2880000" cy="2880000"/>
          </a:xfrm>
          <a:prstGeom prst="rect">
            <a:avLst/>
          </a:prstGeom>
        </p:spPr>
      </p:pic>
      <p:pic>
        <p:nvPicPr>
          <p:cNvPr id="15" name="Zástupný symbol pro obsah 6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5848" y="2715616"/>
            <a:ext cx="2880000" cy="2880000"/>
          </a:xfrm>
          <a:prstGeom prst="rect">
            <a:avLst/>
          </a:prstGeom>
        </p:spPr>
      </p:pic>
      <p:sp>
        <p:nvSpPr>
          <p:cNvPr id="21" name="Nadpis 1"/>
          <p:cNvSpPr txBox="1">
            <a:spLocks/>
          </p:cNvSpPr>
          <p:nvPr/>
        </p:nvSpPr>
        <p:spPr>
          <a:xfrm>
            <a:off x="2163797" y="3465157"/>
            <a:ext cx="2139640" cy="132019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10000"/>
              </a:lnSpc>
            </a:pPr>
            <a:r>
              <a:rPr lang="cs-CZ" sz="1800" dirty="0" smtClean="0">
                <a:solidFill>
                  <a:schemeClr val="bg1"/>
                </a:solidFill>
                <a:latin typeface="+mn-lt"/>
              </a:rPr>
              <a:t>2017</a:t>
            </a:r>
            <a:endParaRPr lang="en-US" sz="1800" dirty="0" smtClean="0">
              <a:solidFill>
                <a:schemeClr val="bg1"/>
              </a:solidFill>
              <a:latin typeface="+mn-lt"/>
            </a:endParaRPr>
          </a:p>
          <a:p>
            <a:pPr algn="ctr">
              <a:lnSpc>
                <a:spcPct val="110000"/>
              </a:lnSpc>
            </a:pPr>
            <a:r>
              <a:rPr lang="cs-CZ" sz="2800" b="1" dirty="0" smtClean="0">
                <a:solidFill>
                  <a:schemeClr val="bg1"/>
                </a:solidFill>
                <a:latin typeface="+mn-lt"/>
              </a:rPr>
              <a:t>72</a:t>
            </a:r>
            <a:endParaRPr lang="en-US" sz="1800" b="1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22" name="Nadpis 1"/>
          <p:cNvSpPr txBox="1">
            <a:spLocks/>
          </p:cNvSpPr>
          <p:nvPr/>
        </p:nvSpPr>
        <p:spPr>
          <a:xfrm>
            <a:off x="4940169" y="3553059"/>
            <a:ext cx="2139640" cy="132019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10000"/>
              </a:lnSpc>
            </a:pPr>
            <a:r>
              <a:rPr lang="cs-CZ" sz="1800" dirty="0" smtClean="0">
                <a:solidFill>
                  <a:schemeClr val="bg1"/>
                </a:solidFill>
                <a:latin typeface="+mn-lt"/>
              </a:rPr>
              <a:t>2018</a:t>
            </a:r>
            <a:endParaRPr lang="en-US" sz="1800" dirty="0" smtClean="0">
              <a:solidFill>
                <a:schemeClr val="bg1"/>
              </a:solidFill>
              <a:latin typeface="+mn-lt"/>
            </a:endParaRPr>
          </a:p>
          <a:p>
            <a:pPr algn="ctr">
              <a:lnSpc>
                <a:spcPct val="110000"/>
              </a:lnSpc>
            </a:pPr>
            <a:r>
              <a:rPr lang="cs-CZ" sz="2800" b="1" dirty="0" smtClean="0">
                <a:solidFill>
                  <a:schemeClr val="bg1"/>
                </a:solidFill>
                <a:latin typeface="+mn-lt"/>
              </a:rPr>
              <a:t>82</a:t>
            </a:r>
            <a:endParaRPr lang="en-US" sz="1800" b="1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23" name="Nadpis 1"/>
          <p:cNvSpPr txBox="1">
            <a:spLocks/>
          </p:cNvSpPr>
          <p:nvPr/>
        </p:nvSpPr>
        <p:spPr>
          <a:xfrm>
            <a:off x="7716028" y="3510586"/>
            <a:ext cx="2139640" cy="132019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10000"/>
              </a:lnSpc>
            </a:pPr>
            <a:r>
              <a:rPr lang="cs-CZ" sz="1800" dirty="0" smtClean="0">
                <a:solidFill>
                  <a:schemeClr val="bg1"/>
                </a:solidFill>
                <a:latin typeface="+mn-lt"/>
              </a:rPr>
              <a:t>2019</a:t>
            </a:r>
            <a:endParaRPr lang="en-US" sz="1800" dirty="0" smtClean="0">
              <a:solidFill>
                <a:schemeClr val="bg1"/>
              </a:solidFill>
              <a:latin typeface="+mn-lt"/>
            </a:endParaRPr>
          </a:p>
          <a:p>
            <a:pPr algn="ctr">
              <a:lnSpc>
                <a:spcPct val="110000"/>
              </a:lnSpc>
            </a:pPr>
            <a:r>
              <a:rPr lang="cs-CZ" sz="2800" b="1" dirty="0" smtClean="0">
                <a:solidFill>
                  <a:schemeClr val="bg1"/>
                </a:solidFill>
                <a:latin typeface="+mn-lt"/>
              </a:rPr>
              <a:t>80</a:t>
            </a:r>
            <a:endParaRPr lang="en-US" sz="1800" b="1" dirty="0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116941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Zástupný symbol pro obsah 11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2267550180"/>
              </p:ext>
            </p:extLst>
          </p:nvPr>
        </p:nvGraphicFramePr>
        <p:xfrm>
          <a:off x="1093230" y="1951109"/>
          <a:ext cx="3840616" cy="415519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06158">
                  <a:extLst>
                    <a:ext uri="{9D8B030D-6E8A-4147-A177-3AD203B41FA5}">
                      <a16:colId xmlns:a16="http://schemas.microsoft.com/office/drawing/2014/main" val="1858157045"/>
                    </a:ext>
                  </a:extLst>
                </a:gridCol>
                <a:gridCol w="1734458">
                  <a:extLst>
                    <a:ext uri="{9D8B030D-6E8A-4147-A177-3AD203B41FA5}">
                      <a16:colId xmlns:a16="http://schemas.microsoft.com/office/drawing/2014/main" val="2135877879"/>
                    </a:ext>
                  </a:extLst>
                </a:gridCol>
              </a:tblGrid>
              <a:tr h="830223">
                <a:tc>
                  <a:txBody>
                    <a:bodyPr/>
                    <a:lstStyle/>
                    <a:p>
                      <a:pPr algn="ctr"/>
                      <a:r>
                        <a:rPr lang="en-US" sz="1600" noProof="0" dirty="0" smtClean="0"/>
                        <a:t>Document types</a:t>
                      </a:r>
                      <a:endParaRPr lang="en-US" sz="1600" noProof="0" dirty="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6505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noProof="0" dirty="0" smtClean="0"/>
                        <a:t>Number of documents</a:t>
                      </a:r>
                      <a:endParaRPr lang="en-US" sz="1600" noProof="0" dirty="0"/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6505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34834031"/>
                  </a:ext>
                </a:extLst>
              </a:tr>
              <a:tr h="415621">
                <a:tc>
                  <a:txBody>
                    <a:bodyPr/>
                    <a:lstStyle/>
                    <a:p>
                      <a:r>
                        <a:rPr lang="en-US" sz="1600" noProof="0" dirty="0" smtClean="0"/>
                        <a:t>Article</a:t>
                      </a:r>
                      <a:endParaRPr lang="en-US" sz="1600" noProof="0" dirty="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noProof="0" dirty="0" smtClean="0"/>
                        <a:t>5</a:t>
                      </a:r>
                      <a:r>
                        <a:rPr lang="cs-CZ" sz="1600" noProof="0" dirty="0" smtClean="0"/>
                        <a:t>92</a:t>
                      </a:r>
                      <a:endParaRPr lang="en-US" sz="1600" noProof="0" dirty="0"/>
                    </a:p>
                  </a:txBody>
                  <a:tcPr marR="720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00010641"/>
                  </a:ext>
                </a:extLst>
              </a:tr>
              <a:tr h="415621">
                <a:tc>
                  <a:txBody>
                    <a:bodyPr/>
                    <a:lstStyle/>
                    <a:p>
                      <a:r>
                        <a:rPr lang="en-US" sz="1600" noProof="0" dirty="0" smtClean="0"/>
                        <a:t>Proceedings paper</a:t>
                      </a:r>
                      <a:endParaRPr lang="en-US" sz="1600" noProof="0" dirty="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noProof="0" dirty="0" smtClean="0"/>
                        <a:t>1</a:t>
                      </a:r>
                      <a:r>
                        <a:rPr lang="cs-CZ" sz="1600" noProof="0" dirty="0" smtClean="0"/>
                        <a:t>60</a:t>
                      </a:r>
                      <a:endParaRPr lang="en-US" sz="1600" noProof="0" dirty="0"/>
                    </a:p>
                  </a:txBody>
                  <a:tcPr marR="720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62522026"/>
                  </a:ext>
                </a:extLst>
              </a:tr>
              <a:tr h="415621">
                <a:tc>
                  <a:txBody>
                    <a:bodyPr/>
                    <a:lstStyle/>
                    <a:p>
                      <a:r>
                        <a:rPr lang="en-US" sz="1600" noProof="0" dirty="0" smtClean="0"/>
                        <a:t>Review</a:t>
                      </a:r>
                      <a:endParaRPr lang="en-US" sz="1600" noProof="0" dirty="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600" noProof="0" dirty="0" smtClean="0"/>
                        <a:t>10</a:t>
                      </a:r>
                      <a:endParaRPr lang="en-US" sz="1600" noProof="0" dirty="0" smtClean="0"/>
                    </a:p>
                  </a:txBody>
                  <a:tcPr marR="720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17396678"/>
                  </a:ext>
                </a:extLst>
              </a:tr>
              <a:tr h="415621">
                <a:tc>
                  <a:txBody>
                    <a:bodyPr/>
                    <a:lstStyle/>
                    <a:p>
                      <a:r>
                        <a:rPr lang="en-US" sz="1600" noProof="0" dirty="0" smtClean="0"/>
                        <a:t>Corrections</a:t>
                      </a:r>
                      <a:endParaRPr lang="en-US" sz="1600" noProof="0" dirty="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600" noProof="0" dirty="0" smtClean="0"/>
                        <a:t>6</a:t>
                      </a:r>
                      <a:endParaRPr lang="en-US" sz="1600" noProof="0" dirty="0"/>
                    </a:p>
                  </a:txBody>
                  <a:tcPr marR="720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09509705"/>
                  </a:ext>
                </a:extLst>
              </a:tr>
              <a:tr h="415621">
                <a:tc>
                  <a:txBody>
                    <a:bodyPr/>
                    <a:lstStyle/>
                    <a:p>
                      <a:r>
                        <a:rPr lang="en-US" sz="1600" noProof="0" dirty="0" smtClean="0"/>
                        <a:t>Book chapter</a:t>
                      </a:r>
                      <a:endParaRPr lang="en-US" sz="1600" noProof="0" dirty="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600" noProof="0" dirty="0" smtClean="0"/>
                        <a:t>5</a:t>
                      </a:r>
                      <a:endParaRPr lang="en-US" sz="1600" noProof="0" dirty="0"/>
                    </a:p>
                  </a:txBody>
                  <a:tcPr marR="720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21879626"/>
                  </a:ext>
                </a:extLst>
              </a:tr>
              <a:tr h="415621">
                <a:tc>
                  <a:txBody>
                    <a:bodyPr/>
                    <a:lstStyle/>
                    <a:p>
                      <a:r>
                        <a:rPr lang="en-US" sz="1600" noProof="0" dirty="0" smtClean="0"/>
                        <a:t>Meeting abstract</a:t>
                      </a:r>
                      <a:endParaRPr lang="en-US" sz="1600" noProof="0" dirty="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600" noProof="0" dirty="0" smtClean="0"/>
                        <a:t>4</a:t>
                      </a:r>
                      <a:endParaRPr lang="en-US" sz="1600" noProof="0" dirty="0"/>
                    </a:p>
                  </a:txBody>
                  <a:tcPr marR="720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3693885"/>
                  </a:ext>
                </a:extLst>
              </a:tr>
              <a:tr h="415621">
                <a:tc>
                  <a:txBody>
                    <a:bodyPr/>
                    <a:lstStyle/>
                    <a:p>
                      <a:r>
                        <a:rPr lang="en-US" sz="1600" noProof="0" dirty="0" smtClean="0"/>
                        <a:t>Editorial material</a:t>
                      </a:r>
                      <a:endParaRPr lang="en-US" sz="1600" noProof="0" dirty="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600" noProof="0" dirty="0" smtClean="0"/>
                        <a:t>2</a:t>
                      </a:r>
                      <a:endParaRPr lang="en-US" sz="1600" noProof="0" dirty="0"/>
                    </a:p>
                  </a:txBody>
                  <a:tcPr marR="720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69657868"/>
                  </a:ext>
                </a:extLst>
              </a:tr>
              <a:tr h="415621">
                <a:tc>
                  <a:txBody>
                    <a:bodyPr/>
                    <a:lstStyle/>
                    <a:p>
                      <a:r>
                        <a:rPr lang="en-US" sz="1600" noProof="0" dirty="0" smtClean="0"/>
                        <a:t>Letter</a:t>
                      </a:r>
                      <a:endParaRPr lang="en-US" sz="1600" noProof="0" dirty="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noProof="0" dirty="0" smtClean="0"/>
                        <a:t>1</a:t>
                      </a:r>
                      <a:endParaRPr lang="en-US" sz="1600" noProof="0" dirty="0"/>
                    </a:p>
                  </a:txBody>
                  <a:tcPr marR="720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67148670"/>
                  </a:ext>
                </a:extLst>
              </a:tr>
            </a:tbl>
          </a:graphicData>
        </a:graphic>
      </p:graphicFrame>
      <p:sp>
        <p:nvSpPr>
          <p:cNvPr id="5" name="Nadpis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PUBLICATION OUTPUTS</a:t>
            </a:r>
            <a:endParaRPr lang="cs-CZ" dirty="0">
              <a:solidFill>
                <a:srgbClr val="33AEAB"/>
              </a:solidFill>
            </a:endParaRPr>
          </a:p>
        </p:txBody>
      </p:sp>
      <p:sp>
        <p:nvSpPr>
          <p:cNvPr id="6" name="Nadpis 1"/>
          <p:cNvSpPr txBox="1">
            <a:spLocks/>
          </p:cNvSpPr>
          <p:nvPr/>
        </p:nvSpPr>
        <p:spPr>
          <a:xfrm>
            <a:off x="1014484" y="1280315"/>
            <a:ext cx="10339316" cy="52011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2800" b="1" dirty="0" smtClean="0">
                <a:solidFill>
                  <a:srgbClr val="33AEAB"/>
                </a:solidFill>
                <a:latin typeface="+mn-lt"/>
              </a:rPr>
              <a:t>Web of Science | from 2011 to </a:t>
            </a:r>
            <a:r>
              <a:rPr lang="cs-CZ" sz="2800" b="1" dirty="0" err="1" smtClean="0">
                <a:solidFill>
                  <a:srgbClr val="33AEAB"/>
                </a:solidFill>
                <a:latin typeface="+mn-lt"/>
              </a:rPr>
              <a:t>December</a:t>
            </a:r>
            <a:r>
              <a:rPr lang="cs-CZ" sz="2800" b="1" dirty="0" smtClean="0">
                <a:solidFill>
                  <a:srgbClr val="33AEAB"/>
                </a:solidFill>
                <a:latin typeface="+mn-lt"/>
              </a:rPr>
              <a:t> 2</a:t>
            </a:r>
            <a:r>
              <a:rPr lang="en-US" sz="2800" b="1" dirty="0" smtClean="0">
                <a:solidFill>
                  <a:srgbClr val="33AEAB"/>
                </a:solidFill>
                <a:latin typeface="+mn-lt"/>
              </a:rPr>
              <a:t>, 2019</a:t>
            </a:r>
            <a:endParaRPr lang="en-US" sz="2800" b="1" dirty="0">
              <a:solidFill>
                <a:srgbClr val="33AEAB"/>
              </a:solidFill>
              <a:latin typeface="+mn-lt"/>
            </a:endParaRPr>
          </a:p>
        </p:txBody>
      </p:sp>
      <p:graphicFrame>
        <p:nvGraphicFramePr>
          <p:cNvPr id="31" name="Zástupný symbol pro obsah 30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1750185574"/>
              </p:ext>
            </p:extLst>
          </p:nvPr>
        </p:nvGraphicFramePr>
        <p:xfrm>
          <a:off x="5578522" y="2471220"/>
          <a:ext cx="5831006" cy="419223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2" name="Nadpis 1"/>
          <p:cNvSpPr txBox="1">
            <a:spLocks/>
          </p:cNvSpPr>
          <p:nvPr/>
        </p:nvSpPr>
        <p:spPr>
          <a:xfrm>
            <a:off x="5578522" y="1951109"/>
            <a:ext cx="5878774" cy="52011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sz="2000" b="1" dirty="0">
                <a:solidFill>
                  <a:srgbClr val="46505A"/>
                </a:solidFill>
                <a:latin typeface="+mn-lt"/>
              </a:rPr>
              <a:t>Sum of </a:t>
            </a:r>
            <a:r>
              <a:rPr lang="cs-CZ" sz="2000" b="1" dirty="0" smtClean="0">
                <a:solidFill>
                  <a:srgbClr val="46505A"/>
                </a:solidFill>
                <a:latin typeface="+mn-lt"/>
              </a:rPr>
              <a:t>t</a:t>
            </a:r>
            <a:r>
              <a:rPr lang="en-US" sz="2000" b="1" dirty="0" err="1" smtClean="0">
                <a:solidFill>
                  <a:srgbClr val="46505A"/>
                </a:solidFill>
                <a:latin typeface="+mn-lt"/>
              </a:rPr>
              <a:t>imes</a:t>
            </a:r>
            <a:r>
              <a:rPr lang="en-US" sz="2000" b="1" dirty="0" smtClean="0">
                <a:solidFill>
                  <a:srgbClr val="46505A"/>
                </a:solidFill>
                <a:latin typeface="+mn-lt"/>
              </a:rPr>
              <a:t> </a:t>
            </a:r>
            <a:r>
              <a:rPr lang="cs-CZ" sz="2000" b="1" dirty="0">
                <a:solidFill>
                  <a:srgbClr val="46505A"/>
                </a:solidFill>
                <a:latin typeface="+mn-lt"/>
              </a:rPr>
              <a:t>c</a:t>
            </a:r>
            <a:r>
              <a:rPr lang="en-US" sz="2000" b="1" dirty="0" err="1" smtClean="0">
                <a:solidFill>
                  <a:srgbClr val="46505A"/>
                </a:solidFill>
                <a:latin typeface="+mn-lt"/>
              </a:rPr>
              <a:t>ited</a:t>
            </a:r>
            <a:r>
              <a:rPr lang="en-US" sz="2000" b="1" dirty="0" smtClean="0">
                <a:solidFill>
                  <a:srgbClr val="46505A"/>
                </a:solidFill>
                <a:latin typeface="+mn-lt"/>
              </a:rPr>
              <a:t> </a:t>
            </a:r>
            <a:r>
              <a:rPr lang="en-US" sz="2000" b="1" dirty="0">
                <a:solidFill>
                  <a:srgbClr val="46505A"/>
                </a:solidFill>
                <a:latin typeface="+mn-lt"/>
              </a:rPr>
              <a:t>per </a:t>
            </a:r>
            <a:r>
              <a:rPr lang="cs-CZ" sz="2000" b="1" dirty="0" smtClean="0">
                <a:solidFill>
                  <a:srgbClr val="46505A"/>
                </a:solidFill>
                <a:latin typeface="+mn-lt"/>
              </a:rPr>
              <a:t>y</a:t>
            </a:r>
            <a:r>
              <a:rPr lang="en-US" sz="2000" b="1" dirty="0" smtClean="0">
                <a:solidFill>
                  <a:srgbClr val="46505A"/>
                </a:solidFill>
                <a:latin typeface="+mn-lt"/>
              </a:rPr>
              <a:t>ear</a:t>
            </a:r>
            <a:endParaRPr lang="sv-SE" sz="1400" b="1" dirty="0">
              <a:solidFill>
                <a:srgbClr val="46505A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5539406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PUBLICATION OUTPUTS</a:t>
            </a:r>
            <a:endParaRPr lang="cs-CZ" dirty="0">
              <a:solidFill>
                <a:srgbClr val="33AEAB"/>
              </a:solidFill>
            </a:endParaRPr>
          </a:p>
        </p:txBody>
      </p:sp>
      <mc:AlternateContent xmlns:mc="http://schemas.openxmlformats.org/markup-compatibility/2006">
        <mc:Choice xmlns:cx1="http://schemas.microsoft.com/office/drawing/2015/9/8/chartex" xmlns="" Requires="cx1">
          <p:graphicFrame>
            <p:nvGraphicFramePr>
              <p:cNvPr id="14" name="Zástupný symbol pro obsah 13"/>
              <p:cNvGraphicFramePr>
                <a:graphicFrameLocks noGrp="1"/>
              </p:cNvGraphicFramePr>
              <p:nvPr>
                <p:ph idx="1"/>
                <p:extLst>
                  <p:ext uri="{D42A27DB-BD31-4B8C-83A1-F6EECF244321}">
                    <p14:modId xmlns:p14="http://schemas.microsoft.com/office/powerpoint/2010/main" val="110454263"/>
                  </p:ext>
                </p:extLst>
              </p:nvPr>
            </p:nvGraphicFramePr>
            <p:xfrm>
              <a:off x="1014413" y="2043989"/>
              <a:ext cx="10339387" cy="4351338"/>
            </p:xfrm>
            <a:graphic>
              <a:graphicData uri="http://schemas.microsoft.com/office/drawing/2014/chartex">
                <cx:chart xmlns:cx="http://schemas.microsoft.com/office/drawing/2014/chartex" xmlns:r="http://schemas.openxmlformats.org/officeDocument/2006/relationships" r:id="rId2"/>
              </a:graphicData>
            </a:graphic>
          </p:graphicFrame>
        </mc:Choice>
        <mc:Fallback>
          <p:pic>
            <p:nvPicPr>
              <p:cNvPr id="14" name="Zástupný symbol pro obsah 13"/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014413" y="2043989"/>
                <a:ext cx="10339387" cy="4351338"/>
              </a:xfrm>
              <a:prstGeom prst="rect">
                <a:avLst/>
              </a:prstGeom>
            </p:spPr>
          </p:pic>
        </mc:Fallback>
      </mc:AlternateContent>
      <p:sp>
        <p:nvSpPr>
          <p:cNvPr id="6" name="Nadpis 1"/>
          <p:cNvSpPr txBox="1">
            <a:spLocks/>
          </p:cNvSpPr>
          <p:nvPr/>
        </p:nvSpPr>
        <p:spPr>
          <a:xfrm>
            <a:off x="1014484" y="1280315"/>
            <a:ext cx="10339316" cy="52011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2800" b="1" dirty="0" smtClean="0">
                <a:solidFill>
                  <a:srgbClr val="33AEAB"/>
                </a:solidFill>
                <a:latin typeface="+mn-lt"/>
              </a:rPr>
              <a:t>Web of Science categories | from 2011 to </a:t>
            </a:r>
            <a:r>
              <a:rPr lang="cs-CZ" sz="2800" b="1" dirty="0" err="1" smtClean="0">
                <a:solidFill>
                  <a:srgbClr val="33AEAB"/>
                </a:solidFill>
                <a:latin typeface="+mn-lt"/>
              </a:rPr>
              <a:t>December</a:t>
            </a:r>
            <a:r>
              <a:rPr lang="cs-CZ" sz="2800" b="1" dirty="0" smtClean="0">
                <a:solidFill>
                  <a:srgbClr val="33AEAB"/>
                </a:solidFill>
                <a:latin typeface="+mn-lt"/>
              </a:rPr>
              <a:t> 2</a:t>
            </a:r>
            <a:r>
              <a:rPr lang="en-US" sz="2800" b="1" dirty="0" smtClean="0">
                <a:solidFill>
                  <a:srgbClr val="33AEAB"/>
                </a:solidFill>
                <a:latin typeface="+mn-lt"/>
              </a:rPr>
              <a:t>, 2019</a:t>
            </a:r>
            <a:endParaRPr lang="en-US" sz="2800" b="1" dirty="0">
              <a:solidFill>
                <a:srgbClr val="33AEAB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9712074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QUALITY OF PUBLISHED PAPERS</a:t>
            </a:r>
            <a:endParaRPr lang="en-US" dirty="0">
              <a:solidFill>
                <a:srgbClr val="33AEAB"/>
              </a:solidFill>
            </a:endParaRPr>
          </a:p>
        </p:txBody>
      </p:sp>
      <p:sp>
        <p:nvSpPr>
          <p:cNvPr id="6" name="Nadpis 1"/>
          <p:cNvSpPr txBox="1">
            <a:spLocks/>
          </p:cNvSpPr>
          <p:nvPr/>
        </p:nvSpPr>
        <p:spPr>
          <a:xfrm>
            <a:off x="1014484" y="1280315"/>
            <a:ext cx="10339316" cy="52011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2800" b="1" dirty="0" err="1" smtClean="0">
                <a:solidFill>
                  <a:srgbClr val="33AEAB"/>
                </a:solidFill>
                <a:latin typeface="+mn-lt"/>
              </a:rPr>
              <a:t>J</a:t>
            </a:r>
            <a:r>
              <a:rPr lang="en-US" sz="2800" b="1" baseline="-25000" dirty="0" err="1" smtClean="0">
                <a:solidFill>
                  <a:srgbClr val="33AEAB"/>
                </a:solidFill>
                <a:latin typeface="+mn-lt"/>
              </a:rPr>
              <a:t>imp</a:t>
            </a:r>
            <a:r>
              <a:rPr lang="en-US" sz="2800" b="1" baseline="-25000" dirty="0" smtClean="0">
                <a:solidFill>
                  <a:srgbClr val="33AEAB"/>
                </a:solidFill>
                <a:latin typeface="+mn-lt"/>
              </a:rPr>
              <a:t> </a:t>
            </a:r>
            <a:r>
              <a:rPr lang="en-US" sz="2800" b="1" dirty="0" smtClean="0">
                <a:solidFill>
                  <a:srgbClr val="33AEAB"/>
                </a:solidFill>
                <a:latin typeface="+mn-lt"/>
              </a:rPr>
              <a:t>| 201</a:t>
            </a:r>
            <a:r>
              <a:rPr lang="cs-CZ" sz="2800" b="1" dirty="0" smtClean="0">
                <a:solidFill>
                  <a:srgbClr val="33AEAB"/>
                </a:solidFill>
                <a:latin typeface="+mn-lt"/>
              </a:rPr>
              <a:t>7</a:t>
            </a:r>
            <a:r>
              <a:rPr lang="en-US" sz="2800" b="1" dirty="0" smtClean="0">
                <a:solidFill>
                  <a:srgbClr val="33AEAB"/>
                </a:solidFill>
                <a:latin typeface="+mn-lt"/>
              </a:rPr>
              <a:t>–201</a:t>
            </a:r>
            <a:r>
              <a:rPr lang="cs-CZ" sz="2800" b="1" dirty="0" smtClean="0">
                <a:solidFill>
                  <a:srgbClr val="33AEAB"/>
                </a:solidFill>
                <a:latin typeface="+mn-lt"/>
              </a:rPr>
              <a:t>9</a:t>
            </a:r>
            <a:r>
              <a:rPr lang="en-US" sz="2800" b="1" dirty="0" smtClean="0">
                <a:solidFill>
                  <a:srgbClr val="33AEAB"/>
                </a:solidFill>
                <a:latin typeface="+mn-lt"/>
              </a:rPr>
              <a:t> according quartiles</a:t>
            </a:r>
            <a:r>
              <a:rPr lang="cs-CZ" sz="2800" b="1" dirty="0" smtClean="0">
                <a:solidFill>
                  <a:srgbClr val="33AEAB"/>
                </a:solidFill>
                <a:latin typeface="+mn-lt"/>
              </a:rPr>
              <a:t> </a:t>
            </a:r>
            <a:r>
              <a:rPr lang="en-US" sz="2800" b="1" dirty="0" smtClean="0">
                <a:solidFill>
                  <a:srgbClr val="33AEAB"/>
                </a:solidFill>
                <a:latin typeface="+mn-lt"/>
              </a:rPr>
              <a:t>|</a:t>
            </a:r>
            <a:r>
              <a:rPr lang="cs-CZ" sz="2800" b="1" dirty="0" smtClean="0">
                <a:solidFill>
                  <a:srgbClr val="33AEAB"/>
                </a:solidFill>
                <a:latin typeface="+mn-lt"/>
              </a:rPr>
              <a:t> </a:t>
            </a:r>
            <a:r>
              <a:rPr lang="cs-CZ" sz="2800" b="1" dirty="0" err="1" smtClean="0">
                <a:solidFill>
                  <a:srgbClr val="33AEAB"/>
                </a:solidFill>
                <a:latin typeface="+mn-lt"/>
              </a:rPr>
              <a:t>December</a:t>
            </a:r>
            <a:r>
              <a:rPr lang="cs-CZ" sz="2800" b="1" dirty="0" smtClean="0">
                <a:solidFill>
                  <a:srgbClr val="33AEAB"/>
                </a:solidFill>
                <a:latin typeface="+mn-lt"/>
              </a:rPr>
              <a:t> 2, 2019  </a:t>
            </a:r>
            <a:endParaRPr lang="en-US" sz="2800" b="1" dirty="0">
              <a:solidFill>
                <a:srgbClr val="33AEAB"/>
              </a:solidFill>
              <a:latin typeface="+mn-lt"/>
            </a:endParaRPr>
          </a:p>
        </p:txBody>
      </p:sp>
      <p:graphicFrame>
        <p:nvGraphicFramePr>
          <p:cNvPr id="27" name="Zástupný symbol pro obsah 2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30483755"/>
              </p:ext>
            </p:extLst>
          </p:nvPr>
        </p:nvGraphicFramePr>
        <p:xfrm>
          <a:off x="986339" y="2042193"/>
          <a:ext cx="10339387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2292638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6"/>
          <p:cNvSpPr/>
          <p:nvPr/>
        </p:nvSpPr>
        <p:spPr>
          <a:xfrm>
            <a:off x="0" y="2766219"/>
            <a:ext cx="12192000" cy="1325563"/>
          </a:xfrm>
          <a:prstGeom prst="rect">
            <a:avLst/>
          </a:prstGeom>
          <a:solidFill>
            <a:schemeClr val="bg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9" name="Nadpis 1"/>
          <p:cNvSpPr txBox="1">
            <a:spLocks/>
          </p:cNvSpPr>
          <p:nvPr/>
        </p:nvSpPr>
        <p:spPr>
          <a:xfrm>
            <a:off x="0" y="2766219"/>
            <a:ext cx="12192000" cy="1325563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cs-CZ" sz="5400" b="1" dirty="0" smtClean="0">
                <a:solidFill>
                  <a:schemeClr val="bg2">
                    <a:lumMod val="10000"/>
                  </a:schemeClr>
                </a:solidFill>
              </a:rPr>
              <a:t>EDUCATION</a:t>
            </a:r>
            <a:endParaRPr lang="cs-CZ" sz="5400" b="1" dirty="0">
              <a:solidFill>
                <a:schemeClr val="bg2">
                  <a:lumMod val="1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56090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>
          <a:xfrm>
            <a:off x="1014483" y="365125"/>
            <a:ext cx="10608859" cy="1325563"/>
          </a:xfrm>
        </p:spPr>
        <p:txBody>
          <a:bodyPr/>
          <a:lstStyle/>
          <a:p>
            <a:r>
              <a:rPr lang="en-US" dirty="0" smtClean="0">
                <a:solidFill>
                  <a:srgbClr val="33AEAB"/>
                </a:solidFill>
              </a:rPr>
              <a:t>EDUCATION</a:t>
            </a:r>
            <a:r>
              <a:rPr lang="cs-CZ" dirty="0" smtClean="0">
                <a:solidFill>
                  <a:srgbClr val="33AEAB"/>
                </a:solidFill>
              </a:rPr>
              <a:t> </a:t>
            </a:r>
            <a:r>
              <a:rPr lang="en-US" dirty="0" smtClean="0">
                <a:solidFill>
                  <a:srgbClr val="33AEAB"/>
                </a:solidFill>
              </a:rPr>
              <a:t>|</a:t>
            </a:r>
            <a:r>
              <a:rPr lang="cs-CZ" dirty="0" smtClean="0">
                <a:solidFill>
                  <a:srgbClr val="33AEAB"/>
                </a:solidFill>
              </a:rPr>
              <a:t> PHD STUDY PROGRAMMES</a:t>
            </a:r>
            <a:endParaRPr lang="en-US" dirty="0">
              <a:solidFill>
                <a:srgbClr val="33AEAB"/>
              </a:solidFill>
            </a:endParaRPr>
          </a:p>
        </p:txBody>
      </p:sp>
      <p:sp>
        <p:nvSpPr>
          <p:cNvPr id="8" name="Obdélník 7"/>
          <p:cNvSpPr/>
          <p:nvPr/>
        </p:nvSpPr>
        <p:spPr>
          <a:xfrm>
            <a:off x="1149176" y="2082510"/>
            <a:ext cx="4140000" cy="1297504"/>
          </a:xfrm>
          <a:prstGeom prst="rect">
            <a:avLst/>
          </a:prstGeom>
          <a:solidFill>
            <a:srgbClr val="4650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30000"/>
              </a:lnSpc>
            </a:pPr>
            <a:r>
              <a:rPr lang="en-US" sz="2000" dirty="0" smtClean="0">
                <a:solidFill>
                  <a:schemeClr val="bg1"/>
                </a:solidFill>
              </a:rPr>
              <a:t>PhD study </a:t>
            </a:r>
            <a:r>
              <a:rPr lang="en-US" sz="2000" dirty="0" err="1" smtClean="0">
                <a:solidFill>
                  <a:schemeClr val="bg1"/>
                </a:solidFill>
              </a:rPr>
              <a:t>programme</a:t>
            </a:r>
            <a:endParaRPr lang="en-US" sz="2000" dirty="0" smtClean="0">
              <a:solidFill>
                <a:schemeClr val="bg1"/>
              </a:solidFill>
            </a:endParaRPr>
          </a:p>
          <a:p>
            <a:pPr algn="ctr">
              <a:lnSpc>
                <a:spcPct val="130000"/>
              </a:lnSpc>
            </a:pPr>
            <a:r>
              <a:rPr lang="en-US" sz="2000" b="1" dirty="0" smtClean="0">
                <a:solidFill>
                  <a:schemeClr val="bg1"/>
                </a:solidFill>
              </a:rPr>
              <a:t>Material Sciences </a:t>
            </a:r>
            <a:br>
              <a:rPr lang="en-US" sz="2000" b="1" dirty="0" smtClean="0">
                <a:solidFill>
                  <a:schemeClr val="bg1"/>
                </a:solidFill>
              </a:rPr>
            </a:br>
            <a:r>
              <a:rPr lang="en-US" sz="2000" b="1" dirty="0" smtClean="0">
                <a:solidFill>
                  <a:schemeClr val="bg1"/>
                </a:solidFill>
              </a:rPr>
              <a:t>and Engineering</a:t>
            </a:r>
            <a:endParaRPr lang="en-US" sz="2000" b="1" dirty="0">
              <a:solidFill>
                <a:schemeClr val="bg1"/>
              </a:solidFill>
            </a:endParaRPr>
          </a:p>
        </p:txBody>
      </p:sp>
      <p:sp>
        <p:nvSpPr>
          <p:cNvPr id="9" name="Obdélník 8"/>
          <p:cNvSpPr/>
          <p:nvPr/>
        </p:nvSpPr>
        <p:spPr>
          <a:xfrm>
            <a:off x="1149176" y="1825625"/>
            <a:ext cx="4140000" cy="252000"/>
          </a:xfrm>
          <a:prstGeom prst="rect">
            <a:avLst/>
          </a:prstGeom>
          <a:solidFill>
            <a:srgbClr val="FF78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Obdélník 9"/>
          <p:cNvSpPr/>
          <p:nvPr/>
        </p:nvSpPr>
        <p:spPr>
          <a:xfrm>
            <a:off x="1146054" y="3487033"/>
            <a:ext cx="4140000" cy="1296000"/>
          </a:xfrm>
          <a:prstGeom prst="rect">
            <a:avLst/>
          </a:prstGeom>
          <a:solidFill>
            <a:srgbClr val="828C9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30000"/>
              </a:lnSpc>
            </a:pPr>
            <a:r>
              <a:rPr lang="en-US" sz="2000" dirty="0" smtClean="0">
                <a:solidFill>
                  <a:schemeClr val="bg1"/>
                </a:solidFill>
              </a:rPr>
              <a:t>Degree course</a:t>
            </a:r>
          </a:p>
          <a:p>
            <a:pPr algn="ctr">
              <a:lnSpc>
                <a:spcPct val="130000"/>
              </a:lnSpc>
            </a:pPr>
            <a:r>
              <a:rPr lang="en-US" sz="2000" b="1" dirty="0" smtClean="0">
                <a:solidFill>
                  <a:schemeClr val="bg1"/>
                </a:solidFill>
              </a:rPr>
              <a:t>Biomaterials </a:t>
            </a:r>
            <a:br>
              <a:rPr lang="en-US" sz="2000" b="1" dirty="0" smtClean="0">
                <a:solidFill>
                  <a:schemeClr val="bg1"/>
                </a:solidFill>
              </a:rPr>
            </a:br>
            <a:r>
              <a:rPr lang="en-US" sz="2000" b="1" dirty="0" smtClean="0">
                <a:solidFill>
                  <a:schemeClr val="bg1"/>
                </a:solidFill>
              </a:rPr>
              <a:t>and </a:t>
            </a:r>
            <a:r>
              <a:rPr lang="en-US" sz="2000" b="1" dirty="0" err="1" smtClean="0">
                <a:solidFill>
                  <a:schemeClr val="bg1"/>
                </a:solidFill>
              </a:rPr>
              <a:t>Biocomposites</a:t>
            </a:r>
            <a:endParaRPr lang="en-US" sz="2000" b="1" dirty="0">
              <a:solidFill>
                <a:schemeClr val="bg1"/>
              </a:solidFill>
            </a:endParaRPr>
          </a:p>
        </p:txBody>
      </p:sp>
      <p:sp>
        <p:nvSpPr>
          <p:cNvPr id="11" name="Obdélník 10"/>
          <p:cNvSpPr/>
          <p:nvPr/>
        </p:nvSpPr>
        <p:spPr>
          <a:xfrm>
            <a:off x="7421488" y="2082510"/>
            <a:ext cx="4140000" cy="1297504"/>
          </a:xfrm>
          <a:prstGeom prst="rect">
            <a:avLst/>
          </a:prstGeom>
          <a:solidFill>
            <a:srgbClr val="4650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30000"/>
              </a:lnSpc>
            </a:pPr>
            <a:r>
              <a:rPr lang="en-US" sz="2000" dirty="0" smtClean="0">
                <a:solidFill>
                  <a:schemeClr val="bg1"/>
                </a:solidFill>
              </a:rPr>
              <a:t>PhD study </a:t>
            </a:r>
            <a:r>
              <a:rPr lang="en-US" sz="2000" dirty="0" err="1" smtClean="0">
                <a:solidFill>
                  <a:schemeClr val="bg1"/>
                </a:solidFill>
              </a:rPr>
              <a:t>programme</a:t>
            </a:r>
            <a:endParaRPr lang="en-US" sz="2000" dirty="0" smtClean="0">
              <a:solidFill>
                <a:schemeClr val="bg1"/>
              </a:solidFill>
            </a:endParaRPr>
          </a:p>
          <a:p>
            <a:pPr algn="ctr">
              <a:lnSpc>
                <a:spcPct val="130000"/>
              </a:lnSpc>
            </a:pPr>
            <a:r>
              <a:rPr lang="en-US" sz="2000" b="1" dirty="0" smtClean="0">
                <a:solidFill>
                  <a:schemeClr val="bg1"/>
                </a:solidFill>
              </a:rPr>
              <a:t>Nanotechnology </a:t>
            </a:r>
            <a:br>
              <a:rPr lang="en-US" sz="2000" b="1" dirty="0" smtClean="0">
                <a:solidFill>
                  <a:schemeClr val="bg1"/>
                </a:solidFill>
              </a:rPr>
            </a:br>
            <a:r>
              <a:rPr lang="en-US" sz="2000" b="1" dirty="0" smtClean="0">
                <a:solidFill>
                  <a:schemeClr val="bg1"/>
                </a:solidFill>
              </a:rPr>
              <a:t>and Advanced Materials</a:t>
            </a:r>
            <a:endParaRPr lang="en-US" sz="2000" b="1" dirty="0">
              <a:solidFill>
                <a:schemeClr val="bg1"/>
              </a:solidFill>
            </a:endParaRPr>
          </a:p>
        </p:txBody>
      </p:sp>
      <p:sp>
        <p:nvSpPr>
          <p:cNvPr id="12" name="Obdélník 11"/>
          <p:cNvSpPr/>
          <p:nvPr/>
        </p:nvSpPr>
        <p:spPr>
          <a:xfrm>
            <a:off x="7421488" y="1825625"/>
            <a:ext cx="4140000" cy="252000"/>
          </a:xfrm>
          <a:prstGeom prst="rect">
            <a:avLst/>
          </a:prstGeom>
          <a:solidFill>
            <a:srgbClr val="FF78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Obdélník 12"/>
          <p:cNvSpPr/>
          <p:nvPr/>
        </p:nvSpPr>
        <p:spPr>
          <a:xfrm>
            <a:off x="7421487" y="3496117"/>
            <a:ext cx="4140000" cy="1296000"/>
          </a:xfrm>
          <a:prstGeom prst="rect">
            <a:avLst/>
          </a:prstGeom>
          <a:solidFill>
            <a:srgbClr val="828C9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30000"/>
              </a:lnSpc>
            </a:pPr>
            <a:r>
              <a:rPr lang="en-US" sz="2000" dirty="0" smtClean="0">
                <a:solidFill>
                  <a:schemeClr val="bg1"/>
                </a:solidFill>
              </a:rPr>
              <a:t>Degree course</a:t>
            </a:r>
          </a:p>
          <a:p>
            <a:pPr algn="ctr">
              <a:lnSpc>
                <a:spcPct val="130000"/>
              </a:lnSpc>
            </a:pPr>
            <a:r>
              <a:rPr lang="en-US" sz="2000" b="1" dirty="0" smtClean="0">
                <a:solidFill>
                  <a:schemeClr val="bg1"/>
                </a:solidFill>
              </a:rPr>
              <a:t>Nanotechnology </a:t>
            </a:r>
            <a:br>
              <a:rPr lang="en-US" sz="2000" b="1" dirty="0" smtClean="0">
                <a:solidFill>
                  <a:schemeClr val="bg1"/>
                </a:solidFill>
              </a:rPr>
            </a:br>
            <a:r>
              <a:rPr lang="en-US" sz="2000" b="1" dirty="0" smtClean="0">
                <a:solidFill>
                  <a:schemeClr val="bg1"/>
                </a:solidFill>
              </a:rPr>
              <a:t>and Advanced Materials</a:t>
            </a:r>
            <a:endParaRPr lang="en-US" sz="2000" b="1" dirty="0">
              <a:solidFill>
                <a:schemeClr val="bg1"/>
              </a:solidFill>
            </a:endParaRPr>
          </a:p>
        </p:txBody>
      </p:sp>
      <p:graphicFrame>
        <p:nvGraphicFramePr>
          <p:cNvPr id="15" name="Zástupný symbol pro obsah 2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18087245"/>
              </p:ext>
            </p:extLst>
          </p:nvPr>
        </p:nvGraphicFramePr>
        <p:xfrm>
          <a:off x="1146054" y="4908220"/>
          <a:ext cx="4140000" cy="183374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6" name="Zástupný symbol pro obsah 2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59055951"/>
              </p:ext>
            </p:extLst>
          </p:nvPr>
        </p:nvGraphicFramePr>
        <p:xfrm>
          <a:off x="7421487" y="4908220"/>
          <a:ext cx="4140000" cy="183374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533731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NUMBER OF </a:t>
            </a:r>
            <a:r>
              <a:rPr lang="cs-CZ" dirty="0" smtClean="0"/>
              <a:t>DOCTORAL </a:t>
            </a:r>
            <a:br>
              <a:rPr lang="cs-CZ" dirty="0" smtClean="0"/>
            </a:br>
            <a:r>
              <a:rPr lang="cs-CZ" dirty="0" smtClean="0"/>
              <a:t>STUDENTS IN 2019</a:t>
            </a:r>
            <a:endParaRPr lang="en-US" dirty="0"/>
          </a:p>
        </p:txBody>
      </p:sp>
      <p:sp>
        <p:nvSpPr>
          <p:cNvPr id="27" name="Šestiúhelník 26"/>
          <p:cNvSpPr/>
          <p:nvPr/>
        </p:nvSpPr>
        <p:spPr>
          <a:xfrm rot="5400000">
            <a:off x="7771792" y="2036315"/>
            <a:ext cx="4377600" cy="3790800"/>
          </a:xfrm>
          <a:prstGeom prst="hexagon">
            <a:avLst>
              <a:gd name="adj" fmla="val 28758"/>
              <a:gd name="vf" fmla="val 115470"/>
            </a:avLst>
          </a:prstGeom>
          <a:blipFill dpi="0" rotWithShape="0">
            <a:blip r:embed="rId2"/>
            <a:srcRect/>
            <a:stretch>
              <a:fillRect l="-80000" r="-1000"/>
            </a:stretch>
          </a:blipFill>
          <a:ln w="76200">
            <a:solidFill>
              <a:srgbClr val="33AEA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" name="Obdélník 5"/>
          <p:cNvSpPr/>
          <p:nvPr/>
        </p:nvSpPr>
        <p:spPr>
          <a:xfrm>
            <a:off x="6045973" y="6457457"/>
            <a:ext cx="1875835" cy="2539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457200"/>
            <a:r>
              <a:rPr lang="cs-CZ" sz="1050" dirty="0">
                <a:solidFill>
                  <a:srgbClr val="46505A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*</a:t>
            </a:r>
            <a:r>
              <a:rPr lang="cs-CZ" sz="1050" dirty="0" err="1">
                <a:solidFill>
                  <a:srgbClr val="46505A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State</a:t>
            </a:r>
            <a:r>
              <a:rPr lang="cs-CZ" sz="1050" dirty="0">
                <a:solidFill>
                  <a:srgbClr val="46505A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 as </a:t>
            </a:r>
            <a:r>
              <a:rPr lang="cs-CZ" sz="1050" dirty="0" err="1">
                <a:solidFill>
                  <a:srgbClr val="46505A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of</a:t>
            </a:r>
            <a:r>
              <a:rPr lang="cs-CZ" sz="1050" dirty="0">
                <a:solidFill>
                  <a:srgbClr val="46505A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 </a:t>
            </a:r>
            <a:r>
              <a:rPr lang="cs-CZ" sz="1050" dirty="0" err="1">
                <a:solidFill>
                  <a:srgbClr val="46505A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December</a:t>
            </a:r>
            <a:r>
              <a:rPr lang="cs-CZ" sz="1050" dirty="0">
                <a:solidFill>
                  <a:srgbClr val="46505A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 2, 2019</a:t>
            </a:r>
          </a:p>
        </p:txBody>
      </p:sp>
      <p:graphicFrame>
        <p:nvGraphicFramePr>
          <p:cNvPr id="9" name="Zástupný symbol pro obsah 14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2597598904"/>
              </p:ext>
            </p:extLst>
          </p:nvPr>
        </p:nvGraphicFramePr>
        <p:xfrm>
          <a:off x="1014484" y="1742915"/>
          <a:ext cx="6907324" cy="461193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186033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1000" b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Obdélník 27"/>
          <p:cNvSpPr/>
          <p:nvPr/>
        </p:nvSpPr>
        <p:spPr>
          <a:xfrm>
            <a:off x="0" y="2365613"/>
            <a:ext cx="12192000" cy="2160894"/>
          </a:xfrm>
          <a:prstGeom prst="rect">
            <a:avLst/>
          </a:prstGeom>
          <a:solidFill>
            <a:schemeClr val="bg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5056" y="2427191"/>
            <a:ext cx="2821889" cy="20036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1235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6"/>
          <p:cNvSpPr/>
          <p:nvPr/>
        </p:nvSpPr>
        <p:spPr>
          <a:xfrm>
            <a:off x="0" y="2766219"/>
            <a:ext cx="12192000" cy="1325563"/>
          </a:xfrm>
          <a:prstGeom prst="rect">
            <a:avLst/>
          </a:prstGeom>
          <a:solidFill>
            <a:schemeClr val="bg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4000" b="1" dirty="0">
                <a:solidFill>
                  <a:srgbClr val="33AEAB"/>
                </a:solidFill>
              </a:rPr>
              <a:t>CPS AFTER NPU PROJECT FINALIZATION  (2020+)</a:t>
            </a:r>
            <a:endParaRPr lang="cs-CZ" sz="4000" b="1" dirty="0">
              <a:solidFill>
                <a:srgbClr val="33AEAB"/>
              </a:solidFill>
            </a:endParaRPr>
          </a:p>
        </p:txBody>
      </p:sp>
      <p:sp>
        <p:nvSpPr>
          <p:cNvPr id="9" name="Nadpis 1"/>
          <p:cNvSpPr txBox="1">
            <a:spLocks/>
          </p:cNvSpPr>
          <p:nvPr/>
        </p:nvSpPr>
        <p:spPr>
          <a:xfrm>
            <a:off x="0" y="2766219"/>
            <a:ext cx="12192000" cy="1325563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cs-CZ" sz="5400" b="1" dirty="0">
              <a:solidFill>
                <a:schemeClr val="bg2">
                  <a:lumMod val="1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78712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25000"/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SHOW MUST GO ON…</a:t>
            </a:r>
            <a:br>
              <a:rPr lang="cs-CZ" dirty="0" smtClean="0"/>
            </a:br>
            <a:r>
              <a:rPr lang="cs-CZ" dirty="0" smtClean="0"/>
              <a:t>QUALITY, SUSTAINABILITY AND RESPONSIBILITY</a:t>
            </a:r>
            <a:endParaRPr lang="cs-CZ" dirty="0"/>
          </a:p>
        </p:txBody>
      </p:sp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solidFill>
            <a:schemeClr val="bg1"/>
          </a:solidFill>
        </p:spPr>
        <p:txBody>
          <a:bodyPr>
            <a:noAutofit/>
          </a:bodyPr>
          <a:lstStyle/>
          <a:p>
            <a:pPr marL="0" indent="0">
              <a:lnSpc>
                <a:spcPct val="110000"/>
              </a:lnSpc>
              <a:buNone/>
            </a:pPr>
            <a:endParaRPr lang="cs-CZ" sz="2000" dirty="0" smtClean="0"/>
          </a:p>
          <a:p>
            <a:pPr marL="0" indent="0">
              <a:lnSpc>
                <a:spcPct val="110000"/>
              </a:lnSpc>
              <a:buNone/>
            </a:pPr>
            <a:r>
              <a:rPr lang="en-GB" sz="2000" b="1" dirty="0" smtClean="0"/>
              <a:t>CPS will follow the principles from previous years:</a:t>
            </a:r>
          </a:p>
          <a:p>
            <a:pPr>
              <a:lnSpc>
                <a:spcPct val="110000"/>
              </a:lnSpc>
              <a:buFontTx/>
              <a:buChar char="-"/>
            </a:pPr>
            <a:r>
              <a:rPr lang="en-GB" sz="2000" dirty="0" smtClean="0"/>
              <a:t>High quality fundamental research (</a:t>
            </a:r>
            <a:r>
              <a:rPr lang="en-GB" sz="2000" dirty="0" err="1" smtClean="0"/>
              <a:t>WoS</a:t>
            </a:r>
            <a:r>
              <a:rPr lang="en-GB" sz="2000" dirty="0" smtClean="0"/>
              <a:t> - Q1, Q2 only </a:t>
            </a:r>
            <a:r>
              <a:rPr lang="en-GB" sz="2000" dirty="0" smtClean="0"/>
              <a:t>!!!)</a:t>
            </a:r>
            <a:endParaRPr lang="en-GB" sz="2000" dirty="0" smtClean="0"/>
          </a:p>
          <a:p>
            <a:pPr>
              <a:lnSpc>
                <a:spcPct val="110000"/>
              </a:lnSpc>
              <a:buFontTx/>
              <a:buChar char="-"/>
            </a:pPr>
            <a:r>
              <a:rPr lang="en-GB" sz="2000" dirty="0" smtClean="0"/>
              <a:t>Contractual research – effective cooperation  with the industrial partners</a:t>
            </a:r>
          </a:p>
          <a:p>
            <a:pPr>
              <a:lnSpc>
                <a:spcPct val="110000"/>
              </a:lnSpc>
              <a:buFontTx/>
              <a:buChar char="-"/>
            </a:pPr>
            <a:r>
              <a:rPr lang="en-GB" sz="2000" b="1" dirty="0" smtClean="0"/>
              <a:t>Project work and project management will be implemented</a:t>
            </a:r>
          </a:p>
          <a:p>
            <a:pPr>
              <a:lnSpc>
                <a:spcPct val="110000"/>
              </a:lnSpc>
              <a:buFontTx/>
              <a:buChar char="-"/>
            </a:pPr>
            <a:r>
              <a:rPr lang="en-GB" sz="2000" dirty="0" smtClean="0"/>
              <a:t>International cooperation (EU)</a:t>
            </a:r>
          </a:p>
          <a:p>
            <a:pPr>
              <a:lnSpc>
                <a:spcPct val="110000"/>
              </a:lnSpc>
              <a:buFontTx/>
              <a:buChar char="-"/>
            </a:pPr>
            <a:r>
              <a:rPr lang="en-GB" sz="2000" dirty="0" smtClean="0"/>
              <a:t>PhD study programmes and other pedagogical activities</a:t>
            </a:r>
          </a:p>
          <a:p>
            <a:pPr>
              <a:lnSpc>
                <a:spcPct val="110000"/>
              </a:lnSpc>
              <a:buFontTx/>
              <a:buChar char="-"/>
            </a:pPr>
            <a:r>
              <a:rPr lang="en-GB" sz="2000" dirty="0" smtClean="0"/>
              <a:t>Third role (lifelong learning) </a:t>
            </a:r>
          </a:p>
          <a:p>
            <a:pPr>
              <a:lnSpc>
                <a:spcPct val="110000"/>
              </a:lnSpc>
              <a:buFontTx/>
              <a:buChar char="-"/>
            </a:pPr>
            <a:endParaRPr lang="en-GB" sz="2000" dirty="0" smtClean="0"/>
          </a:p>
          <a:p>
            <a:pPr marL="0" indent="0">
              <a:lnSpc>
                <a:spcPct val="110000"/>
              </a:lnSpc>
              <a:buNone/>
            </a:pP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090018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25000"/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CPS </a:t>
            </a:r>
            <a:r>
              <a:rPr lang="cs-CZ" dirty="0" err="1" smtClean="0"/>
              <a:t>organization</a:t>
            </a:r>
            <a:r>
              <a:rPr lang="cs-CZ" dirty="0" smtClean="0"/>
              <a:t> </a:t>
            </a:r>
            <a:r>
              <a:rPr lang="cs-CZ" dirty="0" err="1" smtClean="0"/>
              <a:t>structure</a:t>
            </a:r>
            <a:r>
              <a:rPr lang="cs-CZ" dirty="0" smtClean="0"/>
              <a:t> (</a:t>
            </a:r>
            <a:r>
              <a:rPr lang="cs-CZ" dirty="0" err="1" smtClean="0"/>
              <a:t>tentative</a:t>
            </a:r>
            <a:r>
              <a:rPr lang="cs-CZ" dirty="0" smtClean="0"/>
              <a:t>)</a:t>
            </a:r>
            <a:endParaRPr lang="cs-CZ" dirty="0"/>
          </a:p>
        </p:txBody>
      </p:sp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0" y="2093982"/>
            <a:ext cx="5962786" cy="3163818"/>
          </a:xfrm>
          <a:solidFill>
            <a:schemeClr val="bg1"/>
          </a:solidFill>
        </p:spPr>
        <p:txBody>
          <a:bodyPr>
            <a:noAutofit/>
          </a:bodyPr>
          <a:lstStyle/>
          <a:p>
            <a:pPr marL="0" indent="0">
              <a:lnSpc>
                <a:spcPct val="110000"/>
              </a:lnSpc>
              <a:buNone/>
            </a:pPr>
            <a:r>
              <a:rPr lang="en-GB" sz="2000" b="1" dirty="0" smtClean="0"/>
              <a:t>Research group</a:t>
            </a:r>
            <a:r>
              <a:rPr lang="cs-CZ" sz="2000" b="1" dirty="0" smtClean="0"/>
              <a:t>s</a:t>
            </a:r>
            <a:endParaRPr lang="en-GB" sz="2000" b="1" dirty="0" smtClean="0"/>
          </a:p>
          <a:p>
            <a:pPr marL="514350" indent="-514350">
              <a:lnSpc>
                <a:spcPct val="110000"/>
              </a:lnSpc>
              <a:buAutoNum type="arabicPeriod"/>
            </a:pPr>
            <a:r>
              <a:rPr lang="en-GB" sz="2000" dirty="0" smtClean="0"/>
              <a:t>Processing of polymers</a:t>
            </a:r>
          </a:p>
          <a:p>
            <a:pPr marL="514350" indent="-514350">
              <a:lnSpc>
                <a:spcPct val="110000"/>
              </a:lnSpc>
              <a:buAutoNum type="arabicPeriod"/>
            </a:pPr>
            <a:r>
              <a:rPr lang="en-GB" sz="2000" dirty="0" smtClean="0"/>
              <a:t>Rubber technologies</a:t>
            </a:r>
          </a:p>
          <a:p>
            <a:pPr marL="514350" indent="-514350">
              <a:lnSpc>
                <a:spcPct val="110000"/>
              </a:lnSpc>
              <a:buAutoNum type="arabicPeriod"/>
            </a:pPr>
            <a:r>
              <a:rPr lang="en-GB" sz="2000" dirty="0" smtClean="0"/>
              <a:t>Biomaterials and environmental technologies</a:t>
            </a:r>
          </a:p>
          <a:p>
            <a:pPr marL="514350" indent="-514350">
              <a:lnSpc>
                <a:spcPct val="110000"/>
              </a:lnSpc>
              <a:buAutoNum type="arabicPeriod"/>
            </a:pPr>
            <a:r>
              <a:rPr lang="en-GB" sz="2000" dirty="0" smtClean="0"/>
              <a:t>Nanomaterials and advanced technologies </a:t>
            </a:r>
          </a:p>
          <a:p>
            <a:pPr marL="514350" indent="-514350">
              <a:lnSpc>
                <a:spcPct val="110000"/>
              </a:lnSpc>
              <a:buAutoNum type="arabicPeriod"/>
            </a:pPr>
            <a:r>
              <a:rPr lang="en-GB" sz="2000" dirty="0" smtClean="0"/>
              <a:t>Modern/Advanced materials and technologies</a:t>
            </a:r>
          </a:p>
          <a:p>
            <a:pPr marL="0" indent="0">
              <a:lnSpc>
                <a:spcPct val="110000"/>
              </a:lnSpc>
              <a:buNone/>
            </a:pPr>
            <a:endParaRPr lang="en-US" sz="2800" dirty="0"/>
          </a:p>
        </p:txBody>
      </p:sp>
      <p:sp>
        <p:nvSpPr>
          <p:cNvPr id="6" name="Zástupný symbol pro obsah 1"/>
          <p:cNvSpPr txBox="1">
            <a:spLocks/>
          </p:cNvSpPr>
          <p:nvPr/>
        </p:nvSpPr>
        <p:spPr>
          <a:xfrm>
            <a:off x="6368362" y="2093982"/>
            <a:ext cx="5489021" cy="3163818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>
            <a:noAutofit/>
          </a:bodyPr>
          <a:lstStyle>
            <a:lvl1pPr marL="361950" indent="-36195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Tx/>
              <a:buBlip>
                <a:blip r:embed="rId3"/>
              </a:buBlip>
              <a:defRPr sz="3200" kern="1200">
                <a:solidFill>
                  <a:srgbClr val="080808"/>
                </a:solidFill>
                <a:latin typeface="+mn-lt"/>
                <a:ea typeface="+mn-ea"/>
                <a:cs typeface="+mn-cs"/>
              </a:defRPr>
            </a:lvl1pPr>
            <a:lvl2pPr marL="809625" indent="-352425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Tx/>
              <a:buBlip>
                <a:blip r:embed="rId3"/>
              </a:buBlip>
              <a:defRPr sz="2800" kern="1200">
                <a:solidFill>
                  <a:srgbClr val="080808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080808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rgbClr val="080808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80808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FontTx/>
              <a:buNone/>
            </a:pPr>
            <a:r>
              <a:rPr lang="en-GB" sz="2000" b="1" dirty="0" smtClean="0"/>
              <a:t>Support units</a:t>
            </a:r>
          </a:p>
          <a:p>
            <a:pPr marL="514350" indent="-514350">
              <a:lnSpc>
                <a:spcPct val="110000"/>
              </a:lnSpc>
              <a:buFontTx/>
              <a:buAutoNum type="arabicPeriod"/>
            </a:pPr>
            <a:r>
              <a:rPr lang="en-GB" sz="2000" dirty="0" smtClean="0"/>
              <a:t>HR department</a:t>
            </a:r>
          </a:p>
          <a:p>
            <a:pPr marL="514350" indent="-514350">
              <a:lnSpc>
                <a:spcPct val="110000"/>
              </a:lnSpc>
              <a:buFontTx/>
              <a:buAutoNum type="arabicPeriod"/>
            </a:pPr>
            <a:r>
              <a:rPr lang="en-GB" sz="2000" dirty="0" smtClean="0"/>
              <a:t>Economic department</a:t>
            </a:r>
          </a:p>
          <a:p>
            <a:pPr marL="514350" indent="-514350">
              <a:lnSpc>
                <a:spcPct val="110000"/>
              </a:lnSpc>
              <a:buFontTx/>
              <a:buAutoNum type="arabicPeriod"/>
            </a:pPr>
            <a:r>
              <a:rPr lang="en-GB" sz="2000" dirty="0" smtClean="0"/>
              <a:t>Project support office</a:t>
            </a:r>
          </a:p>
          <a:p>
            <a:pPr marL="514350" indent="-514350">
              <a:lnSpc>
                <a:spcPct val="110000"/>
              </a:lnSpc>
              <a:buFontTx/>
              <a:buAutoNum type="arabicPeriod"/>
            </a:pPr>
            <a:r>
              <a:rPr lang="en-GB" sz="2000" dirty="0" smtClean="0"/>
              <a:t>Study department </a:t>
            </a:r>
          </a:p>
          <a:p>
            <a:pPr marL="514350" indent="-514350">
              <a:lnSpc>
                <a:spcPct val="110000"/>
              </a:lnSpc>
              <a:buFontTx/>
              <a:buAutoNum type="arabicPeriod"/>
            </a:pPr>
            <a:r>
              <a:rPr lang="en-GB" sz="2000" dirty="0" smtClean="0"/>
              <a:t>International office</a:t>
            </a:r>
          </a:p>
          <a:p>
            <a:pPr marL="0" indent="0">
              <a:lnSpc>
                <a:spcPct val="110000"/>
              </a:lnSpc>
              <a:buFontTx/>
              <a:buNone/>
            </a:pP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103796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2533650" y="1220788"/>
            <a:ext cx="7124700" cy="1655762"/>
          </a:xfrm>
        </p:spPr>
        <p:txBody>
          <a:bodyPr>
            <a:normAutofit/>
          </a:bodyPr>
          <a:lstStyle/>
          <a:p>
            <a:r>
              <a:rPr lang="cs-CZ" sz="4400" b="1" dirty="0" smtClean="0">
                <a:solidFill>
                  <a:srgbClr val="33AEAB"/>
                </a:solidFill>
                <a:latin typeface="+mj-lt"/>
              </a:rPr>
              <a:t>THANK YOU FOR</a:t>
            </a:r>
          </a:p>
          <a:p>
            <a:r>
              <a:rPr lang="cs-CZ" sz="4400" b="1" dirty="0" smtClean="0">
                <a:solidFill>
                  <a:srgbClr val="33AEAB"/>
                </a:solidFill>
                <a:latin typeface="+mj-lt"/>
              </a:rPr>
              <a:t>YOUR ATTENTION</a:t>
            </a:r>
            <a:endParaRPr lang="cs-CZ" sz="4400" b="1" dirty="0">
              <a:solidFill>
                <a:srgbClr val="33AEAB"/>
              </a:solidFill>
              <a:latin typeface="+mj-lt"/>
            </a:endParaRPr>
          </a:p>
        </p:txBody>
      </p:sp>
      <p:sp>
        <p:nvSpPr>
          <p:cNvPr id="5" name="Obdélník 4"/>
          <p:cNvSpPr/>
          <p:nvPr/>
        </p:nvSpPr>
        <p:spPr>
          <a:xfrm>
            <a:off x="2617893" y="3447042"/>
            <a:ext cx="6956213" cy="9079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600"/>
              </a:spcBef>
            </a:pPr>
            <a:r>
              <a:rPr lang="cs-CZ" sz="2400" b="1" dirty="0" smtClean="0">
                <a:solidFill>
                  <a:srgbClr val="000000"/>
                </a:solidFill>
              </a:rPr>
              <a:t>Vladimír Sedlařík</a:t>
            </a:r>
            <a:endParaRPr lang="cs-CZ" sz="2400" b="1" dirty="0">
              <a:solidFill>
                <a:srgbClr val="000000"/>
              </a:solidFill>
            </a:endParaRPr>
          </a:p>
          <a:p>
            <a:pPr algn="ctr">
              <a:spcBef>
                <a:spcPts val="600"/>
              </a:spcBef>
            </a:pPr>
            <a:r>
              <a:rPr lang="cs-CZ" sz="2400" b="1" dirty="0" smtClean="0">
                <a:solidFill>
                  <a:schemeClr val="bg1"/>
                </a:solidFill>
                <a:hlinkClick r:id="rId2"/>
              </a:rPr>
              <a:t>sedlarik@utb.cz</a:t>
            </a:r>
            <a:endParaRPr lang="cs-CZ" sz="2400" b="1" dirty="0" smtClean="0">
              <a:solidFill>
                <a:schemeClr val="tx1">
                  <a:lumMod val="50000"/>
                </a:schemeClr>
              </a:solidFill>
            </a:endParaRPr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6000" y="5914287"/>
            <a:ext cx="2880000" cy="491903"/>
          </a:xfrm>
          <a:prstGeom prst="rect">
            <a:avLst/>
          </a:prstGeom>
        </p:spPr>
      </p:pic>
      <p:pic>
        <p:nvPicPr>
          <p:cNvPr id="2" name="Obrázek 1"/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2882" y="124857"/>
            <a:ext cx="703235" cy="8120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01187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CPS X-</a:t>
            </a:r>
            <a:r>
              <a:rPr lang="cs-CZ" dirty="0" err="1" smtClean="0"/>
              <a:t>mass</a:t>
            </a:r>
            <a:r>
              <a:rPr lang="cs-CZ" dirty="0" smtClean="0"/>
              <a:t> party</a:t>
            </a:r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2610" y="1509737"/>
            <a:ext cx="3810000" cy="2143125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3164" y="3909988"/>
            <a:ext cx="3835212" cy="2519887"/>
          </a:xfrm>
          <a:prstGeom prst="rect">
            <a:avLst/>
          </a:prstGeom>
        </p:spPr>
      </p:pic>
      <p:sp>
        <p:nvSpPr>
          <p:cNvPr id="6" name="TextovéPole 5"/>
          <p:cNvSpPr txBox="1"/>
          <p:nvPr/>
        </p:nvSpPr>
        <p:spPr>
          <a:xfrm>
            <a:off x="3498574" y="48006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cs-CZ" dirty="0"/>
          </a:p>
        </p:txBody>
      </p:sp>
      <p:sp>
        <p:nvSpPr>
          <p:cNvPr id="7" name="TextovéPole 6"/>
          <p:cNvSpPr txBox="1"/>
          <p:nvPr/>
        </p:nvSpPr>
        <p:spPr>
          <a:xfrm>
            <a:off x="5665304" y="2951922"/>
            <a:ext cx="896509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U </a:t>
            </a:r>
            <a:r>
              <a:rPr lang="en-GB" dirty="0" err="1" smtClean="0"/>
              <a:t>Barcuchů</a:t>
            </a:r>
            <a:r>
              <a:rPr lang="en-GB" dirty="0" smtClean="0"/>
              <a:t>, </a:t>
            </a:r>
            <a:r>
              <a:rPr lang="en-GB" dirty="0" err="1" smtClean="0"/>
              <a:t>Mokrá</a:t>
            </a:r>
            <a:r>
              <a:rPr lang="en-GB" dirty="0" smtClean="0"/>
              <a:t> 5215, 760 01 </a:t>
            </a:r>
            <a:r>
              <a:rPr lang="en-GB" dirty="0" err="1" smtClean="0"/>
              <a:t>Zlín</a:t>
            </a:r>
            <a:r>
              <a:rPr lang="en-GB" dirty="0" smtClean="0"/>
              <a:t>.</a:t>
            </a:r>
          </a:p>
          <a:p>
            <a:r>
              <a:rPr lang="en-GB" dirty="0" smtClean="0"/>
              <a:t>Start: 16:30</a:t>
            </a:r>
          </a:p>
          <a:p>
            <a:endParaRPr lang="en-GB" dirty="0" smtClean="0"/>
          </a:p>
          <a:p>
            <a:r>
              <a:rPr lang="en-GB" dirty="0" smtClean="0"/>
              <a:t>Everyone is welcomed !!!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936800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sz="half" idx="2"/>
          </p:nvPr>
        </p:nvSpPr>
        <p:spPr>
          <a:xfrm>
            <a:off x="6172200" y="2260491"/>
            <a:ext cx="5181600" cy="3916472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buBlip>
                <a:blip r:embed="rId2"/>
              </a:buBlip>
            </a:pPr>
            <a:r>
              <a:rPr lang="en-US" sz="2400" dirty="0" smtClean="0"/>
              <a:t>Excellence in polymer science and other relevant fields</a:t>
            </a:r>
          </a:p>
          <a:p>
            <a:pPr>
              <a:lnSpc>
                <a:spcPct val="100000"/>
              </a:lnSpc>
              <a:buBlip>
                <a:blip r:embed="rId2"/>
              </a:buBlip>
            </a:pPr>
            <a:r>
              <a:rPr lang="en-US" sz="2400" dirty="0" smtClean="0"/>
              <a:t>Following the strategy of the TBU – Entrepreneurial university</a:t>
            </a:r>
          </a:p>
          <a:p>
            <a:pPr>
              <a:lnSpc>
                <a:spcPct val="100000"/>
              </a:lnSpc>
              <a:buBlip>
                <a:blip r:embed="rId2"/>
              </a:buBlip>
            </a:pPr>
            <a:r>
              <a:rPr lang="en-US" sz="2400" dirty="0" smtClean="0"/>
              <a:t>National and international goodwill development</a:t>
            </a:r>
          </a:p>
          <a:p>
            <a:pPr>
              <a:lnSpc>
                <a:spcPct val="100000"/>
              </a:lnSpc>
              <a:buBlip>
                <a:blip r:embed="rId2"/>
              </a:buBlip>
            </a:pPr>
            <a:r>
              <a:rPr lang="en-US" sz="2400" dirty="0" smtClean="0"/>
              <a:t>High quality education processes</a:t>
            </a:r>
          </a:p>
          <a:p>
            <a:pPr>
              <a:lnSpc>
                <a:spcPct val="100000"/>
              </a:lnSpc>
              <a:buBlip>
                <a:blip r:embed="rId2"/>
              </a:buBlip>
            </a:pPr>
            <a:r>
              <a:rPr lang="en-US" sz="2400" dirty="0" smtClean="0"/>
              <a:t>Sustainable development</a:t>
            </a:r>
          </a:p>
          <a:p>
            <a:pPr>
              <a:buBlip>
                <a:blip r:embed="rId2"/>
              </a:buBlip>
            </a:pPr>
            <a:endParaRPr lang="en-US" dirty="0"/>
          </a:p>
        </p:txBody>
      </p:sp>
      <p:sp>
        <p:nvSpPr>
          <p:cNvPr id="5" name="Nadpis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33AEAB"/>
                </a:solidFill>
              </a:rPr>
              <a:t>CENTRE OF POLYMER SYSTEMS</a:t>
            </a:r>
            <a:endParaRPr lang="en-US" b="0" dirty="0">
              <a:solidFill>
                <a:srgbClr val="33AEAB"/>
              </a:solidFill>
            </a:endParaRP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1"/>
          </p:nvPr>
        </p:nvSpPr>
        <p:spPr>
          <a:xfrm>
            <a:off x="1014484" y="2260491"/>
            <a:ext cx="5005316" cy="3916472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US" sz="2400" b="1" dirty="0" smtClean="0"/>
              <a:t>Employees: </a:t>
            </a:r>
            <a:r>
              <a:rPr lang="cs-CZ" sz="2400" b="1" dirty="0" smtClean="0"/>
              <a:t>95.73 FTE</a:t>
            </a:r>
          </a:p>
          <a:p>
            <a:pPr>
              <a:lnSpc>
                <a:spcPct val="100000"/>
              </a:lnSpc>
            </a:pPr>
            <a:r>
              <a:rPr lang="en-US" sz="2400" b="1" dirty="0" smtClean="0"/>
              <a:t>Budget: ~</a:t>
            </a:r>
            <a:r>
              <a:rPr lang="cs-CZ" sz="2400" b="1" dirty="0" smtClean="0"/>
              <a:t>131.2</a:t>
            </a:r>
            <a:r>
              <a:rPr lang="en-US" sz="2400" b="1" dirty="0" smtClean="0"/>
              <a:t> mil </a:t>
            </a:r>
            <a:r>
              <a:rPr lang="cs-CZ" sz="2400" b="1" dirty="0" smtClean="0"/>
              <a:t>CZK</a:t>
            </a:r>
            <a:r>
              <a:rPr lang="en-US" sz="2400" b="1" dirty="0" smtClean="0"/>
              <a:t>/</a:t>
            </a:r>
            <a:r>
              <a:rPr lang="cs-CZ" sz="2400" b="1" dirty="0" smtClean="0"/>
              <a:t>2019</a:t>
            </a:r>
            <a:endParaRPr lang="en-US" sz="2400" b="1" dirty="0" smtClean="0"/>
          </a:p>
          <a:p>
            <a:pPr>
              <a:lnSpc>
                <a:spcPct val="100000"/>
              </a:lnSpc>
              <a:buBlip>
                <a:blip r:embed="rId2"/>
              </a:buBlip>
            </a:pPr>
            <a:r>
              <a:rPr lang="en-US" sz="2400" b="1" dirty="0" smtClean="0"/>
              <a:t>Sources: </a:t>
            </a:r>
          </a:p>
          <a:p>
            <a:pPr marL="0" indent="0">
              <a:lnSpc>
                <a:spcPct val="100000"/>
              </a:lnSpc>
              <a:buNone/>
            </a:pPr>
            <a:endParaRPr lang="en-US" sz="2400" b="1" dirty="0" smtClean="0"/>
          </a:p>
          <a:p>
            <a:pPr lvl="1"/>
            <a:r>
              <a:rPr lang="en-US" sz="2000" dirty="0" smtClean="0"/>
              <a:t>contracted research (~</a:t>
            </a:r>
            <a:r>
              <a:rPr lang="cs-CZ" sz="2000" dirty="0" smtClean="0"/>
              <a:t>10</a:t>
            </a:r>
            <a:r>
              <a:rPr lang="en-US" sz="2000" dirty="0" smtClean="0"/>
              <a:t> mil </a:t>
            </a:r>
            <a:r>
              <a:rPr lang="cs-CZ" sz="2000" dirty="0" smtClean="0"/>
              <a:t>CZK</a:t>
            </a:r>
            <a:r>
              <a:rPr lang="en-US" sz="2000" dirty="0" smtClean="0"/>
              <a:t>)</a:t>
            </a:r>
          </a:p>
          <a:p>
            <a:pPr lvl="1"/>
            <a:r>
              <a:rPr lang="en-US" sz="2000" dirty="0" smtClean="0"/>
              <a:t>projects (~</a:t>
            </a:r>
            <a:r>
              <a:rPr lang="cs-CZ" sz="2000" dirty="0" smtClean="0"/>
              <a:t>79.2 </a:t>
            </a:r>
            <a:r>
              <a:rPr lang="en-US" sz="2000" dirty="0" smtClean="0"/>
              <a:t>mil </a:t>
            </a:r>
            <a:r>
              <a:rPr lang="cs-CZ" sz="2000" dirty="0" smtClean="0"/>
              <a:t>CZK</a:t>
            </a:r>
            <a:r>
              <a:rPr lang="en-US" sz="2000" dirty="0" smtClean="0"/>
              <a:t>)</a:t>
            </a:r>
          </a:p>
          <a:p>
            <a:pPr lvl="1"/>
            <a:r>
              <a:rPr lang="en-US" sz="2000" dirty="0" smtClean="0"/>
              <a:t>institutional support – research performance (~</a:t>
            </a:r>
            <a:r>
              <a:rPr lang="cs-CZ" sz="2000" dirty="0" smtClean="0"/>
              <a:t>42</a:t>
            </a:r>
            <a:r>
              <a:rPr lang="en-US" sz="2000" dirty="0" smtClean="0"/>
              <a:t> mil </a:t>
            </a:r>
            <a:r>
              <a:rPr lang="cs-CZ" sz="2000" dirty="0" smtClean="0"/>
              <a:t>CZK</a:t>
            </a:r>
            <a:r>
              <a:rPr lang="en-US" sz="2000" dirty="0" smtClean="0"/>
              <a:t>) </a:t>
            </a:r>
            <a:endParaRPr lang="en-US" sz="2000" dirty="0"/>
          </a:p>
        </p:txBody>
      </p:sp>
      <p:sp>
        <p:nvSpPr>
          <p:cNvPr id="11" name="Nadpis 1"/>
          <p:cNvSpPr txBox="1">
            <a:spLocks/>
          </p:cNvSpPr>
          <p:nvPr/>
        </p:nvSpPr>
        <p:spPr>
          <a:xfrm>
            <a:off x="1014484" y="1539330"/>
            <a:ext cx="5005316" cy="52011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2800" b="1" dirty="0" smtClean="0">
                <a:solidFill>
                  <a:srgbClr val="33AEAB"/>
                </a:solidFill>
                <a:latin typeface="+mn-lt"/>
              </a:rPr>
              <a:t>Basic </a:t>
            </a:r>
            <a:r>
              <a:rPr lang="cs-CZ" sz="2800" b="1" dirty="0">
                <a:solidFill>
                  <a:srgbClr val="33AEAB"/>
                </a:solidFill>
                <a:latin typeface="+mn-lt"/>
              </a:rPr>
              <a:t>i</a:t>
            </a:r>
            <a:r>
              <a:rPr lang="en-US" sz="2800" b="1" dirty="0" err="1" smtClean="0">
                <a:solidFill>
                  <a:srgbClr val="33AEAB"/>
                </a:solidFill>
                <a:latin typeface="+mn-lt"/>
              </a:rPr>
              <a:t>nformation</a:t>
            </a:r>
            <a:endParaRPr lang="en-US" sz="2800" b="1" dirty="0">
              <a:solidFill>
                <a:srgbClr val="33AEAB"/>
              </a:solidFill>
              <a:latin typeface="+mn-lt"/>
            </a:endParaRPr>
          </a:p>
        </p:txBody>
      </p:sp>
      <p:sp>
        <p:nvSpPr>
          <p:cNvPr id="12" name="Nadpis 1"/>
          <p:cNvSpPr txBox="1">
            <a:spLocks/>
          </p:cNvSpPr>
          <p:nvPr/>
        </p:nvSpPr>
        <p:spPr>
          <a:xfrm>
            <a:off x="6184142" y="1539330"/>
            <a:ext cx="5005316" cy="52011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2800" b="1" dirty="0" smtClean="0">
                <a:solidFill>
                  <a:srgbClr val="33AEAB"/>
                </a:solidFill>
                <a:latin typeface="+mn-lt"/>
              </a:rPr>
              <a:t>Mission</a:t>
            </a:r>
            <a:endParaRPr lang="en-US" sz="2800" b="1" dirty="0">
              <a:solidFill>
                <a:srgbClr val="33AEAB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902586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MANAGEMENT STRUCTURE</a:t>
            </a:r>
            <a:endParaRPr lang="cs-CZ" dirty="0"/>
          </a:p>
        </p:txBody>
      </p:sp>
      <p:sp>
        <p:nvSpPr>
          <p:cNvPr id="8" name="Textové pole 274"/>
          <p:cNvSpPr txBox="1"/>
          <p:nvPr/>
        </p:nvSpPr>
        <p:spPr>
          <a:xfrm>
            <a:off x="2888919" y="3500961"/>
            <a:ext cx="3189574" cy="3131500"/>
          </a:xfrm>
          <a:prstGeom prst="rect">
            <a:avLst/>
          </a:prstGeom>
          <a:solidFill>
            <a:schemeClr val="lt1"/>
          </a:solidFill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Aft>
                <a:spcPts val="0"/>
              </a:spcAft>
            </a:pPr>
            <a:r>
              <a:rPr lang="cs-CZ" sz="1300" b="1" dirty="0" err="1" smtClean="0">
                <a:solidFill>
                  <a:srgbClr val="33AEAB"/>
                </a:solidFill>
                <a:effectLst/>
                <a:latin typeface="Segoe UI" panose="020B0502040204020203" pitchFamily="34" charset="0"/>
                <a:ea typeface="Arial Black" panose="020B0A04020102020204" pitchFamily="34" charset="0"/>
                <a:cs typeface="Segoe UI" panose="020B0502040204020203" pitchFamily="34" charset="0"/>
              </a:rPr>
              <a:t>Deputy</a:t>
            </a:r>
            <a:r>
              <a:rPr lang="cs-CZ" sz="1300" b="1" dirty="0" smtClean="0">
                <a:solidFill>
                  <a:srgbClr val="33AEAB"/>
                </a:solidFill>
                <a:effectLst/>
                <a:latin typeface="Segoe UI" panose="020B0502040204020203" pitchFamily="34" charset="0"/>
                <a:ea typeface="Arial Black" panose="020B0A04020102020204" pitchFamily="34" charset="0"/>
                <a:cs typeface="Segoe UI" panose="020B0502040204020203" pitchFamily="34" charset="0"/>
              </a:rPr>
              <a:t> </a:t>
            </a:r>
            <a:r>
              <a:rPr lang="cs-CZ" sz="1300" b="1" dirty="0" err="1">
                <a:solidFill>
                  <a:srgbClr val="33AEAB"/>
                </a:solidFill>
                <a:effectLst/>
                <a:latin typeface="Segoe UI" panose="020B0502040204020203" pitchFamily="34" charset="0"/>
                <a:ea typeface="Arial Black" panose="020B0A04020102020204" pitchFamily="34" charset="0"/>
                <a:cs typeface="Segoe UI" panose="020B0502040204020203" pitchFamily="34" charset="0"/>
              </a:rPr>
              <a:t>director</a:t>
            </a:r>
            <a:r>
              <a:rPr lang="cs-CZ" sz="1300" b="1" dirty="0">
                <a:solidFill>
                  <a:srgbClr val="33AEAB"/>
                </a:solidFill>
                <a:effectLst/>
                <a:latin typeface="Segoe UI" panose="020B0502040204020203" pitchFamily="34" charset="0"/>
                <a:ea typeface="Arial Black" panose="020B0A04020102020204" pitchFamily="34" charset="0"/>
                <a:cs typeface="Segoe UI" panose="020B0502040204020203" pitchFamily="34" charset="0"/>
              </a:rPr>
              <a:t> </a:t>
            </a:r>
            <a:r>
              <a:rPr lang="cs-CZ" sz="1300" b="1" dirty="0" err="1">
                <a:solidFill>
                  <a:srgbClr val="33AEAB"/>
                </a:solidFill>
                <a:effectLst/>
                <a:latin typeface="Segoe UI" panose="020B0502040204020203" pitchFamily="34" charset="0"/>
                <a:ea typeface="Arial Black" panose="020B0A04020102020204" pitchFamily="34" charset="0"/>
                <a:cs typeface="Segoe UI" panose="020B0502040204020203" pitchFamily="34" charset="0"/>
              </a:rPr>
              <a:t>for</a:t>
            </a:r>
            <a:r>
              <a:rPr lang="cs-CZ" sz="1300" b="1" dirty="0">
                <a:solidFill>
                  <a:srgbClr val="33AEAB"/>
                </a:solidFill>
                <a:effectLst/>
                <a:latin typeface="Segoe UI" panose="020B0502040204020203" pitchFamily="34" charset="0"/>
                <a:ea typeface="Arial Black" panose="020B0A04020102020204" pitchFamily="34" charset="0"/>
                <a:cs typeface="Segoe UI" panose="020B0502040204020203" pitchFamily="34" charset="0"/>
              </a:rPr>
              <a:t> </a:t>
            </a:r>
            <a:r>
              <a:rPr lang="cs-CZ" sz="1300" b="1" dirty="0" err="1">
                <a:solidFill>
                  <a:srgbClr val="33AEAB"/>
                </a:solidFill>
                <a:effectLst/>
                <a:latin typeface="Segoe UI" panose="020B0502040204020203" pitchFamily="34" charset="0"/>
                <a:ea typeface="Arial Black" panose="020B0A04020102020204" pitchFamily="34" charset="0"/>
                <a:cs typeface="Segoe UI" panose="020B0502040204020203" pitchFamily="34" charset="0"/>
              </a:rPr>
              <a:t>research</a:t>
            </a:r>
            <a:r>
              <a:rPr lang="cs-CZ" sz="1300" b="1" dirty="0">
                <a:solidFill>
                  <a:srgbClr val="33AEAB"/>
                </a:solidFill>
                <a:effectLst/>
                <a:latin typeface="Segoe UI" panose="020B0502040204020203" pitchFamily="34" charset="0"/>
                <a:ea typeface="Arial Black" panose="020B0A04020102020204" pitchFamily="34" charset="0"/>
                <a:cs typeface="Segoe UI" panose="020B0502040204020203" pitchFamily="34" charset="0"/>
              </a:rPr>
              <a:t> </a:t>
            </a:r>
            <a:r>
              <a:rPr lang="cs-CZ" sz="1300" b="1" dirty="0" smtClean="0">
                <a:solidFill>
                  <a:srgbClr val="33AEAB"/>
                </a:solidFill>
                <a:effectLst/>
                <a:latin typeface="Segoe UI" panose="020B0502040204020203" pitchFamily="34" charset="0"/>
                <a:ea typeface="Arial Black" panose="020B0A04020102020204" pitchFamily="34" charset="0"/>
                <a:cs typeface="Segoe UI" panose="020B0502040204020203" pitchFamily="34" charset="0"/>
              </a:rPr>
              <a:t/>
            </a:r>
            <a:br>
              <a:rPr lang="cs-CZ" sz="1300" b="1" dirty="0" smtClean="0">
                <a:solidFill>
                  <a:srgbClr val="33AEAB"/>
                </a:solidFill>
                <a:effectLst/>
                <a:latin typeface="Segoe UI" panose="020B0502040204020203" pitchFamily="34" charset="0"/>
                <a:ea typeface="Arial Black" panose="020B0A04020102020204" pitchFamily="34" charset="0"/>
                <a:cs typeface="Segoe UI" panose="020B0502040204020203" pitchFamily="34" charset="0"/>
              </a:rPr>
            </a:br>
            <a:r>
              <a:rPr lang="cs-CZ" sz="1300" b="1" dirty="0" smtClean="0">
                <a:solidFill>
                  <a:srgbClr val="33AEAB"/>
                </a:solidFill>
                <a:effectLst/>
                <a:latin typeface="Segoe UI" panose="020B0502040204020203" pitchFamily="34" charset="0"/>
                <a:ea typeface="Arial Black" panose="020B0A04020102020204" pitchFamily="34" charset="0"/>
                <a:cs typeface="Segoe UI" panose="020B0502040204020203" pitchFamily="34" charset="0"/>
              </a:rPr>
              <a:t>and </a:t>
            </a:r>
            <a:r>
              <a:rPr lang="cs-CZ" sz="1300" b="1" dirty="0" err="1">
                <a:solidFill>
                  <a:srgbClr val="33AEAB"/>
                </a:solidFill>
                <a:effectLst/>
                <a:latin typeface="Segoe UI" panose="020B0502040204020203" pitchFamily="34" charset="0"/>
                <a:ea typeface="Arial Black" panose="020B0A04020102020204" pitchFamily="34" charset="0"/>
                <a:cs typeface="Segoe UI" panose="020B0502040204020203" pitchFamily="34" charset="0"/>
              </a:rPr>
              <a:t>doctoral</a:t>
            </a:r>
            <a:r>
              <a:rPr lang="cs-CZ" sz="1300" b="1" dirty="0">
                <a:solidFill>
                  <a:srgbClr val="33AEAB"/>
                </a:solidFill>
                <a:effectLst/>
                <a:latin typeface="Segoe UI" panose="020B0502040204020203" pitchFamily="34" charset="0"/>
                <a:ea typeface="Arial Black" panose="020B0A04020102020204" pitchFamily="34" charset="0"/>
                <a:cs typeface="Segoe UI" panose="020B0502040204020203" pitchFamily="34" charset="0"/>
              </a:rPr>
              <a:t> </a:t>
            </a:r>
            <a:r>
              <a:rPr lang="cs-CZ" sz="1300" b="1" dirty="0" err="1">
                <a:solidFill>
                  <a:srgbClr val="33AEAB"/>
                </a:solidFill>
                <a:effectLst/>
                <a:latin typeface="Segoe UI" panose="020B0502040204020203" pitchFamily="34" charset="0"/>
                <a:ea typeface="Arial Black" panose="020B0A04020102020204" pitchFamily="34" charset="0"/>
                <a:cs typeface="Segoe UI" panose="020B0502040204020203" pitchFamily="34" charset="0"/>
              </a:rPr>
              <a:t>studies</a:t>
            </a:r>
            <a:endParaRPr lang="cs-CZ" sz="1050" b="1" dirty="0">
              <a:solidFill>
                <a:srgbClr val="46505A"/>
              </a:solidFill>
              <a:effectLst/>
              <a:latin typeface="Segoe UI" panose="020B0502040204020203" pitchFamily="34" charset="0"/>
              <a:ea typeface="Arial Black" panose="020B0A04020102020204" pitchFamily="34" charset="0"/>
              <a:cs typeface="Segoe UI" panose="020B0502040204020203" pitchFamily="34" charset="0"/>
            </a:endParaRPr>
          </a:p>
          <a:p>
            <a:pPr algn="ctr">
              <a:spcAft>
                <a:spcPts val="0"/>
              </a:spcAft>
            </a:pPr>
            <a:r>
              <a:rPr lang="cs-CZ" sz="1200" dirty="0">
                <a:solidFill>
                  <a:srgbClr val="33AEAB"/>
                </a:solidFill>
                <a:effectLst/>
                <a:latin typeface="Segoe UI Semibold" panose="020B0702040204020203" pitchFamily="34" charset="0"/>
                <a:ea typeface="Arial Black" panose="020B0A04020102020204" pitchFamily="34" charset="0"/>
                <a:cs typeface="Segoe UI Semibold" panose="020B0702040204020203" pitchFamily="34" charset="0"/>
              </a:rPr>
              <a:t> </a:t>
            </a:r>
            <a:endParaRPr lang="cs-CZ" sz="1050" dirty="0">
              <a:solidFill>
                <a:srgbClr val="46505A"/>
              </a:solidFill>
              <a:effectLst/>
              <a:latin typeface="Segoe UI Semibold" panose="020B0702040204020203" pitchFamily="34" charset="0"/>
              <a:ea typeface="Arial Black" panose="020B0A04020102020204" pitchFamily="34" charset="0"/>
              <a:cs typeface="Segoe UI Semibold" panose="020B0702040204020203" pitchFamily="34" charset="0"/>
            </a:endParaRPr>
          </a:p>
          <a:p>
            <a:pPr fontAlgn="base">
              <a:spcAft>
                <a:spcPts val="0"/>
              </a:spcAft>
            </a:pPr>
            <a:r>
              <a:rPr lang="cs-CZ" sz="1200" b="1" kern="1200" dirty="0" err="1" smtClean="0">
                <a:solidFill>
                  <a:srgbClr val="33AEAB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Research</a:t>
            </a:r>
            <a:r>
              <a:rPr lang="cs-CZ" sz="1200" b="1" kern="1200" dirty="0" smtClean="0">
                <a:solidFill>
                  <a:srgbClr val="33AEAB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cs-CZ" sz="1200" b="1" kern="1200" dirty="0" err="1">
                <a:solidFill>
                  <a:srgbClr val="33AEAB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programme</a:t>
            </a:r>
            <a:r>
              <a:rPr lang="cs-CZ" sz="1200" b="1" kern="1200" dirty="0">
                <a:solidFill>
                  <a:srgbClr val="33AEAB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cs-CZ" sz="1200" b="1" kern="1200" dirty="0" smtClean="0">
                <a:solidFill>
                  <a:srgbClr val="33AEAB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I</a:t>
            </a:r>
            <a:endParaRPr lang="cs-CZ" sz="1200" b="1" dirty="0">
              <a:solidFill>
                <a:srgbClr val="46505A"/>
              </a:solidFill>
              <a:effectLst/>
              <a:latin typeface="Segoe UI" panose="020B0502040204020203" pitchFamily="34" charset="0"/>
              <a:ea typeface="Times New Roman" panose="02020603050405020304" pitchFamily="18" charset="0"/>
              <a:cs typeface="Segoe UI" panose="020B0502040204020203" pitchFamily="34" charset="0"/>
            </a:endParaRPr>
          </a:p>
          <a:p>
            <a:pPr fontAlgn="base">
              <a:spcAft>
                <a:spcPts val="0"/>
              </a:spcAft>
            </a:pPr>
            <a:r>
              <a:rPr lang="cs-CZ" sz="1200" kern="1200" dirty="0" err="1">
                <a:solidFill>
                  <a:srgbClr val="46505A"/>
                </a:solidFill>
                <a:effectLst/>
                <a:latin typeface="Segoe UI Emoji" panose="020B0502040204020203" pitchFamily="34" charset="0"/>
                <a:ea typeface="Segoe UI Emoji" panose="020B0502040204020203" pitchFamily="34" charset="0"/>
                <a:cs typeface="Segoe UI Semibold" panose="020B0702040204020203" pitchFamily="34" charset="0"/>
              </a:rPr>
              <a:t>Processing</a:t>
            </a:r>
            <a:r>
              <a:rPr lang="cs-CZ" sz="1200" kern="1200" dirty="0">
                <a:solidFill>
                  <a:srgbClr val="46505A"/>
                </a:solidFill>
                <a:effectLst/>
                <a:latin typeface="Segoe UI Emoji" panose="020B0502040204020203" pitchFamily="34" charset="0"/>
                <a:ea typeface="Segoe UI Emoji" panose="020B0502040204020203" pitchFamily="34" charset="0"/>
                <a:cs typeface="Segoe UI Semibold" panose="020B0702040204020203" pitchFamily="34" charset="0"/>
              </a:rPr>
              <a:t> </a:t>
            </a:r>
            <a:r>
              <a:rPr lang="cs-CZ" sz="1200" kern="1200" dirty="0" err="1">
                <a:solidFill>
                  <a:srgbClr val="46505A"/>
                </a:solidFill>
                <a:effectLst/>
                <a:latin typeface="Segoe UI Emoji" panose="020B0502040204020203" pitchFamily="34" charset="0"/>
                <a:ea typeface="Segoe UI Emoji" panose="020B0502040204020203" pitchFamily="34" charset="0"/>
                <a:cs typeface="Segoe UI Semibold" panose="020B0702040204020203" pitchFamily="34" charset="0"/>
              </a:rPr>
              <a:t>of</a:t>
            </a:r>
            <a:r>
              <a:rPr lang="cs-CZ" sz="1200" kern="1200" dirty="0">
                <a:solidFill>
                  <a:srgbClr val="46505A"/>
                </a:solidFill>
                <a:effectLst/>
                <a:latin typeface="Segoe UI Emoji" panose="020B0502040204020203" pitchFamily="34" charset="0"/>
                <a:ea typeface="Segoe UI Emoji" panose="020B0502040204020203" pitchFamily="34" charset="0"/>
                <a:cs typeface="Segoe UI Semibold" panose="020B0702040204020203" pitchFamily="34" charset="0"/>
              </a:rPr>
              <a:t> </a:t>
            </a:r>
            <a:r>
              <a:rPr lang="cs-CZ" sz="1200" kern="1200" dirty="0" err="1">
                <a:solidFill>
                  <a:srgbClr val="46505A"/>
                </a:solidFill>
                <a:effectLst/>
                <a:latin typeface="Segoe UI Emoji" panose="020B0502040204020203" pitchFamily="34" charset="0"/>
                <a:ea typeface="Segoe UI Emoji" panose="020B0502040204020203" pitchFamily="34" charset="0"/>
                <a:cs typeface="Segoe UI Semibold" panose="020B0702040204020203" pitchFamily="34" charset="0"/>
              </a:rPr>
              <a:t>progressive</a:t>
            </a:r>
            <a:r>
              <a:rPr lang="cs-CZ" sz="1200" kern="1200" dirty="0">
                <a:solidFill>
                  <a:srgbClr val="46505A"/>
                </a:solidFill>
                <a:effectLst/>
                <a:latin typeface="Segoe UI Emoji" panose="020B0502040204020203" pitchFamily="34" charset="0"/>
                <a:ea typeface="Segoe UI Emoji" panose="020B0502040204020203" pitchFamily="34" charset="0"/>
                <a:cs typeface="Segoe UI Semibold" panose="020B0702040204020203" pitchFamily="34" charset="0"/>
              </a:rPr>
              <a:t> polymer </a:t>
            </a:r>
            <a:r>
              <a:rPr lang="cs-CZ" sz="1200" kern="1200" dirty="0" err="1">
                <a:solidFill>
                  <a:srgbClr val="46505A"/>
                </a:solidFill>
                <a:effectLst/>
                <a:latin typeface="Segoe UI Emoji" panose="020B0502040204020203" pitchFamily="34" charset="0"/>
                <a:ea typeface="Segoe UI Emoji" panose="020B0502040204020203" pitchFamily="34" charset="0"/>
                <a:cs typeface="Segoe UI Semibold" panose="020B0702040204020203" pitchFamily="34" charset="0"/>
              </a:rPr>
              <a:t>systems</a:t>
            </a:r>
            <a:endParaRPr lang="cs-CZ" sz="1200" dirty="0">
              <a:solidFill>
                <a:srgbClr val="46505A"/>
              </a:solidFill>
              <a:effectLst/>
              <a:latin typeface="Segoe UI Emoji" panose="020B0502040204020203" pitchFamily="34" charset="0"/>
              <a:ea typeface="Segoe UI Emoji" panose="020B0502040204020203" pitchFamily="34" charset="0"/>
              <a:cs typeface="Segoe UI Semibold" panose="020B0702040204020203" pitchFamily="34" charset="0"/>
            </a:endParaRPr>
          </a:p>
          <a:p>
            <a:pPr algn="ctr" fontAlgn="base">
              <a:spcAft>
                <a:spcPts val="0"/>
              </a:spcAft>
            </a:pPr>
            <a:r>
              <a:rPr lang="cs-CZ" sz="1200" kern="1200" dirty="0">
                <a:solidFill>
                  <a:srgbClr val="46505A"/>
                </a:solidFill>
                <a:effectLst/>
                <a:latin typeface="Segoe UI Semibold" panose="020B0702040204020203" pitchFamily="34" charset="0"/>
                <a:ea typeface="Times New Roman" panose="02020603050405020304" pitchFamily="18" charset="0"/>
                <a:cs typeface="Segoe UI Semibold" panose="020B0702040204020203" pitchFamily="34" charset="0"/>
              </a:rPr>
              <a:t> </a:t>
            </a:r>
            <a:endParaRPr lang="cs-CZ" sz="1200" dirty="0">
              <a:solidFill>
                <a:srgbClr val="46505A"/>
              </a:solidFill>
              <a:effectLst/>
              <a:latin typeface="Segoe UI Semibold" panose="020B0702040204020203" pitchFamily="34" charset="0"/>
              <a:ea typeface="Times New Roman" panose="02020603050405020304" pitchFamily="18" charset="0"/>
              <a:cs typeface="Segoe UI Semibold" panose="020B0702040204020203" pitchFamily="34" charset="0"/>
            </a:endParaRPr>
          </a:p>
          <a:p>
            <a:pPr fontAlgn="base">
              <a:spcAft>
                <a:spcPts val="0"/>
              </a:spcAft>
            </a:pPr>
            <a:r>
              <a:rPr lang="cs-CZ" sz="1200" b="1" kern="1200" dirty="0" err="1" smtClean="0">
                <a:solidFill>
                  <a:srgbClr val="33AEAB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Research</a:t>
            </a:r>
            <a:r>
              <a:rPr lang="cs-CZ" sz="1200" b="1" kern="1200" dirty="0" smtClean="0">
                <a:solidFill>
                  <a:srgbClr val="33AEAB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cs-CZ" sz="1200" b="1" kern="1200" dirty="0" err="1">
                <a:solidFill>
                  <a:srgbClr val="33AEAB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groups</a:t>
            </a:r>
            <a:endParaRPr lang="cs-CZ" sz="1200" b="1" dirty="0">
              <a:solidFill>
                <a:srgbClr val="46505A"/>
              </a:solidFill>
              <a:effectLst/>
              <a:latin typeface="Segoe UI" panose="020B0502040204020203" pitchFamily="34" charset="0"/>
              <a:ea typeface="Times New Roman" panose="02020603050405020304" pitchFamily="18" charset="0"/>
              <a:cs typeface="Segoe UI" panose="020B0502040204020203" pitchFamily="34" charset="0"/>
            </a:endParaRPr>
          </a:p>
          <a:p>
            <a:pPr fontAlgn="base">
              <a:spcAft>
                <a:spcPts val="0"/>
              </a:spcAft>
            </a:pPr>
            <a:r>
              <a:rPr lang="cs-CZ" sz="1200" kern="1200" dirty="0">
                <a:solidFill>
                  <a:srgbClr val="33AEAB"/>
                </a:solidFill>
                <a:effectLst/>
                <a:latin typeface="Segoe UI Semibold" panose="020B0702040204020203" pitchFamily="34" charset="0"/>
                <a:ea typeface="Times New Roman" panose="02020603050405020304" pitchFamily="18" charset="0"/>
                <a:cs typeface="Segoe UI Semibold" panose="020B0702040204020203" pitchFamily="34" charset="0"/>
              </a:rPr>
              <a:t> </a:t>
            </a:r>
            <a:endParaRPr lang="cs-CZ" sz="1200" dirty="0">
              <a:solidFill>
                <a:srgbClr val="46505A"/>
              </a:solidFill>
              <a:effectLst/>
              <a:latin typeface="Segoe UI Semibold" panose="020B0702040204020203" pitchFamily="34" charset="0"/>
              <a:ea typeface="Times New Roman" panose="02020603050405020304" pitchFamily="18" charset="0"/>
              <a:cs typeface="Segoe UI Semibold" panose="020B0702040204020203" pitchFamily="34" charset="0"/>
            </a:endParaRPr>
          </a:p>
          <a:p>
            <a:pPr marL="252095" fontAlgn="base">
              <a:spcAft>
                <a:spcPts val="1200"/>
              </a:spcAft>
            </a:pPr>
            <a:r>
              <a:rPr lang="cs-CZ" sz="1200" kern="1200" dirty="0" err="1" smtClean="0">
                <a:solidFill>
                  <a:srgbClr val="46505A"/>
                </a:solidFill>
                <a:effectLst/>
                <a:latin typeface="Segoe UI Emoji" panose="020B0502040204020203" pitchFamily="34" charset="0"/>
                <a:ea typeface="Segoe UI Emoji" panose="020B0502040204020203" pitchFamily="34" charset="0"/>
                <a:cs typeface="Segoe UI Semibold" panose="020B0702040204020203" pitchFamily="34" charset="0"/>
              </a:rPr>
              <a:t>Processing</a:t>
            </a:r>
            <a:r>
              <a:rPr lang="cs-CZ" sz="1200" kern="1200" dirty="0" smtClean="0">
                <a:solidFill>
                  <a:srgbClr val="46505A"/>
                </a:solidFill>
                <a:effectLst/>
                <a:latin typeface="Segoe UI Emoji" panose="020B0502040204020203" pitchFamily="34" charset="0"/>
                <a:ea typeface="Segoe UI Emoji" panose="020B0502040204020203" pitchFamily="34" charset="0"/>
                <a:cs typeface="Segoe UI Semibold" panose="020B0702040204020203" pitchFamily="34" charset="0"/>
              </a:rPr>
              <a:t> </a:t>
            </a:r>
            <a:r>
              <a:rPr lang="cs-CZ" sz="1200" kern="1200" dirty="0" err="1">
                <a:solidFill>
                  <a:srgbClr val="46505A"/>
                </a:solidFill>
                <a:effectLst/>
                <a:latin typeface="Segoe UI Emoji" panose="020B0502040204020203" pitchFamily="34" charset="0"/>
                <a:ea typeface="Segoe UI Emoji" panose="020B0502040204020203" pitchFamily="34" charset="0"/>
                <a:cs typeface="Segoe UI Semibold" panose="020B0702040204020203" pitchFamily="34" charset="0"/>
              </a:rPr>
              <a:t>of</a:t>
            </a:r>
            <a:r>
              <a:rPr lang="cs-CZ" sz="1200" kern="1200" dirty="0">
                <a:solidFill>
                  <a:srgbClr val="46505A"/>
                </a:solidFill>
                <a:effectLst/>
                <a:latin typeface="Segoe UI Emoji" panose="020B0502040204020203" pitchFamily="34" charset="0"/>
                <a:ea typeface="Segoe UI Emoji" panose="020B0502040204020203" pitchFamily="34" charset="0"/>
                <a:cs typeface="Segoe UI Semibold" panose="020B0702040204020203" pitchFamily="34" charset="0"/>
              </a:rPr>
              <a:t> </a:t>
            </a:r>
            <a:r>
              <a:rPr lang="cs-CZ" sz="1200" kern="1200" dirty="0" err="1">
                <a:solidFill>
                  <a:srgbClr val="46505A"/>
                </a:solidFill>
                <a:effectLst/>
                <a:latin typeface="Segoe UI Emoji" panose="020B0502040204020203" pitchFamily="34" charset="0"/>
                <a:ea typeface="Segoe UI Emoji" panose="020B0502040204020203" pitchFamily="34" charset="0"/>
                <a:cs typeface="Segoe UI Semibold" panose="020B0702040204020203" pitchFamily="34" charset="0"/>
              </a:rPr>
              <a:t>plastics</a:t>
            </a:r>
            <a:endParaRPr lang="cs-CZ" sz="1200" dirty="0">
              <a:solidFill>
                <a:srgbClr val="46505A"/>
              </a:solidFill>
              <a:effectLst/>
              <a:latin typeface="Segoe UI Emoji" panose="020B0502040204020203" pitchFamily="34" charset="0"/>
              <a:ea typeface="Segoe UI Emoji" panose="020B0502040204020203" pitchFamily="34" charset="0"/>
              <a:cs typeface="Segoe UI Semibold" panose="020B0702040204020203" pitchFamily="34" charset="0"/>
            </a:endParaRPr>
          </a:p>
          <a:p>
            <a:pPr marL="252095" fontAlgn="base">
              <a:spcAft>
                <a:spcPts val="1200"/>
              </a:spcAft>
            </a:pPr>
            <a:r>
              <a:rPr lang="cs-CZ" sz="1200" kern="1200" dirty="0" err="1" smtClean="0">
                <a:solidFill>
                  <a:srgbClr val="46505A"/>
                </a:solidFill>
                <a:effectLst/>
                <a:latin typeface="Segoe UI Emoji" panose="020B0502040204020203" pitchFamily="34" charset="0"/>
                <a:ea typeface="Segoe UI Emoji" panose="020B0502040204020203" pitchFamily="34" charset="0"/>
                <a:cs typeface="Segoe UI Semibold" panose="020B0702040204020203" pitchFamily="34" charset="0"/>
              </a:rPr>
              <a:t>Bioactive</a:t>
            </a:r>
            <a:r>
              <a:rPr lang="cs-CZ" sz="1200" kern="1200" dirty="0" smtClean="0">
                <a:solidFill>
                  <a:srgbClr val="46505A"/>
                </a:solidFill>
                <a:effectLst/>
                <a:latin typeface="Segoe UI Emoji" panose="020B0502040204020203" pitchFamily="34" charset="0"/>
                <a:ea typeface="Segoe UI Emoji" panose="020B0502040204020203" pitchFamily="34" charset="0"/>
                <a:cs typeface="Segoe UI Semibold" panose="020B0702040204020203" pitchFamily="34" charset="0"/>
              </a:rPr>
              <a:t> </a:t>
            </a:r>
            <a:r>
              <a:rPr lang="cs-CZ" sz="1200" kern="1200" dirty="0">
                <a:solidFill>
                  <a:srgbClr val="46505A"/>
                </a:solidFill>
                <a:effectLst/>
                <a:latin typeface="Segoe UI Emoji" panose="020B0502040204020203" pitchFamily="34" charset="0"/>
                <a:ea typeface="Segoe UI Emoji" panose="020B0502040204020203" pitchFamily="34" charset="0"/>
                <a:cs typeface="Segoe UI Semibold" panose="020B0702040204020203" pitchFamily="34" charset="0"/>
              </a:rPr>
              <a:t>polymer </a:t>
            </a:r>
            <a:r>
              <a:rPr lang="cs-CZ" sz="1200" kern="1200" dirty="0" err="1">
                <a:solidFill>
                  <a:srgbClr val="46505A"/>
                </a:solidFill>
                <a:effectLst/>
                <a:latin typeface="Segoe UI Emoji" panose="020B0502040204020203" pitchFamily="34" charset="0"/>
                <a:ea typeface="Segoe UI Emoji" panose="020B0502040204020203" pitchFamily="34" charset="0"/>
                <a:cs typeface="Segoe UI Semibold" panose="020B0702040204020203" pitchFamily="34" charset="0"/>
              </a:rPr>
              <a:t>systems</a:t>
            </a:r>
            <a:endParaRPr lang="cs-CZ" sz="1200" dirty="0">
              <a:solidFill>
                <a:srgbClr val="46505A"/>
              </a:solidFill>
              <a:effectLst/>
              <a:latin typeface="Segoe UI Emoji" panose="020B0502040204020203" pitchFamily="34" charset="0"/>
              <a:ea typeface="Segoe UI Emoji" panose="020B0502040204020203" pitchFamily="34" charset="0"/>
              <a:cs typeface="Segoe UI Semibold" panose="020B0702040204020203" pitchFamily="34" charset="0"/>
            </a:endParaRPr>
          </a:p>
          <a:p>
            <a:pPr marL="252095" fontAlgn="base">
              <a:spcAft>
                <a:spcPts val="1200"/>
              </a:spcAft>
            </a:pPr>
            <a:r>
              <a:rPr lang="cs-CZ" sz="1200" kern="1200" dirty="0" err="1" smtClean="0">
                <a:solidFill>
                  <a:srgbClr val="46505A"/>
                </a:solidFill>
                <a:effectLst/>
                <a:latin typeface="Segoe UI Emoji" panose="020B0502040204020203" pitchFamily="34" charset="0"/>
                <a:ea typeface="Segoe UI Emoji" panose="020B0502040204020203" pitchFamily="34" charset="0"/>
                <a:cs typeface="Segoe UI Semibold" panose="020B0702040204020203" pitchFamily="34" charset="0"/>
              </a:rPr>
              <a:t>Surface</a:t>
            </a:r>
            <a:r>
              <a:rPr lang="cs-CZ" sz="1200" kern="1200" dirty="0" smtClean="0">
                <a:solidFill>
                  <a:srgbClr val="46505A"/>
                </a:solidFill>
                <a:effectLst/>
                <a:latin typeface="Segoe UI Emoji" panose="020B0502040204020203" pitchFamily="34" charset="0"/>
                <a:ea typeface="Segoe UI Emoji" panose="020B0502040204020203" pitchFamily="34" charset="0"/>
                <a:cs typeface="Segoe UI Semibold" panose="020B0702040204020203" pitchFamily="34" charset="0"/>
              </a:rPr>
              <a:t> </a:t>
            </a:r>
            <a:r>
              <a:rPr lang="cs-CZ" sz="1200" kern="1200" dirty="0" err="1">
                <a:solidFill>
                  <a:srgbClr val="46505A"/>
                </a:solidFill>
                <a:effectLst/>
                <a:latin typeface="Segoe UI Emoji" panose="020B0502040204020203" pitchFamily="34" charset="0"/>
                <a:ea typeface="Segoe UI Emoji" panose="020B0502040204020203" pitchFamily="34" charset="0"/>
                <a:cs typeface="Segoe UI Semibold" panose="020B0702040204020203" pitchFamily="34" charset="0"/>
              </a:rPr>
              <a:t>treatment</a:t>
            </a:r>
            <a:r>
              <a:rPr lang="cs-CZ" sz="1200" kern="1200" dirty="0">
                <a:solidFill>
                  <a:srgbClr val="46505A"/>
                </a:solidFill>
                <a:effectLst/>
                <a:latin typeface="Segoe UI Emoji" panose="020B0502040204020203" pitchFamily="34" charset="0"/>
                <a:ea typeface="Segoe UI Emoji" panose="020B0502040204020203" pitchFamily="34" charset="0"/>
                <a:cs typeface="Segoe UI Semibold" panose="020B0702040204020203" pitchFamily="34" charset="0"/>
              </a:rPr>
              <a:t> </a:t>
            </a:r>
            <a:r>
              <a:rPr lang="cs-CZ" sz="1200" kern="1200" dirty="0" err="1">
                <a:solidFill>
                  <a:srgbClr val="46505A"/>
                </a:solidFill>
                <a:effectLst/>
                <a:latin typeface="Segoe UI Emoji" panose="020B0502040204020203" pitchFamily="34" charset="0"/>
                <a:ea typeface="Segoe UI Emoji" panose="020B0502040204020203" pitchFamily="34" charset="0"/>
                <a:cs typeface="Segoe UI Semibold" panose="020B0702040204020203" pitchFamily="34" charset="0"/>
              </a:rPr>
              <a:t>of</a:t>
            </a:r>
            <a:r>
              <a:rPr lang="cs-CZ" sz="1200" kern="1200" dirty="0">
                <a:solidFill>
                  <a:srgbClr val="46505A"/>
                </a:solidFill>
                <a:effectLst/>
                <a:latin typeface="Segoe UI Emoji" panose="020B0502040204020203" pitchFamily="34" charset="0"/>
                <a:ea typeface="Segoe UI Emoji" panose="020B0502040204020203" pitchFamily="34" charset="0"/>
                <a:cs typeface="Segoe UI Semibold" panose="020B0702040204020203" pitchFamily="34" charset="0"/>
              </a:rPr>
              <a:t> </a:t>
            </a:r>
            <a:r>
              <a:rPr lang="cs-CZ" sz="1200" kern="1200" dirty="0" err="1">
                <a:solidFill>
                  <a:srgbClr val="46505A"/>
                </a:solidFill>
                <a:effectLst/>
                <a:latin typeface="Segoe UI Emoji" panose="020B0502040204020203" pitchFamily="34" charset="0"/>
                <a:ea typeface="Segoe UI Emoji" panose="020B0502040204020203" pitchFamily="34" charset="0"/>
                <a:cs typeface="Segoe UI Semibold" panose="020B0702040204020203" pitchFamily="34" charset="0"/>
              </a:rPr>
              <a:t>materials</a:t>
            </a:r>
            <a:endParaRPr lang="cs-CZ" sz="1200" dirty="0">
              <a:solidFill>
                <a:srgbClr val="46505A"/>
              </a:solidFill>
              <a:effectLst/>
              <a:latin typeface="Segoe UI Emoji" panose="020B0502040204020203" pitchFamily="34" charset="0"/>
              <a:ea typeface="Segoe UI Emoji" panose="020B0502040204020203" pitchFamily="34" charset="0"/>
              <a:cs typeface="Segoe UI Semibold" panose="020B0702040204020203" pitchFamily="34" charset="0"/>
            </a:endParaRPr>
          </a:p>
          <a:p>
            <a:pPr marL="252095" fontAlgn="base">
              <a:spcAft>
                <a:spcPts val="0"/>
              </a:spcAft>
            </a:pPr>
            <a:r>
              <a:rPr lang="cs-CZ" sz="1200" kern="1200" dirty="0" err="1" smtClean="0">
                <a:solidFill>
                  <a:srgbClr val="46505A"/>
                </a:solidFill>
                <a:effectLst/>
                <a:latin typeface="Segoe UI Emoji" panose="020B0502040204020203" pitchFamily="34" charset="0"/>
                <a:ea typeface="Segoe UI Emoji" panose="020B0502040204020203" pitchFamily="34" charset="0"/>
                <a:cs typeface="Segoe UI Semibold" panose="020B0702040204020203" pitchFamily="34" charset="0"/>
              </a:rPr>
              <a:t>Rubber</a:t>
            </a:r>
            <a:r>
              <a:rPr lang="cs-CZ" sz="1200" kern="1200" dirty="0" smtClean="0">
                <a:solidFill>
                  <a:srgbClr val="46505A"/>
                </a:solidFill>
                <a:effectLst/>
                <a:latin typeface="Segoe UI Emoji" panose="020B0502040204020203" pitchFamily="34" charset="0"/>
                <a:ea typeface="Segoe UI Emoji" panose="020B0502040204020203" pitchFamily="34" charset="0"/>
                <a:cs typeface="Segoe UI Semibold" panose="020B0702040204020203" pitchFamily="34" charset="0"/>
              </a:rPr>
              <a:t> </a:t>
            </a:r>
            <a:r>
              <a:rPr lang="cs-CZ" sz="1200" kern="1200" dirty="0" err="1">
                <a:solidFill>
                  <a:srgbClr val="46505A"/>
                </a:solidFill>
                <a:effectLst/>
                <a:latin typeface="Segoe UI Emoji" panose="020B0502040204020203" pitchFamily="34" charset="0"/>
                <a:ea typeface="Segoe UI Emoji" panose="020B0502040204020203" pitchFamily="34" charset="0"/>
                <a:cs typeface="Segoe UI Semibold" panose="020B0702040204020203" pitchFamily="34" charset="0"/>
              </a:rPr>
              <a:t>processing</a:t>
            </a:r>
            <a:r>
              <a:rPr lang="cs-CZ" sz="1200" kern="1200" dirty="0">
                <a:solidFill>
                  <a:srgbClr val="46505A"/>
                </a:solidFill>
                <a:effectLst/>
                <a:latin typeface="Segoe UI Emoji" panose="020B0502040204020203" pitchFamily="34" charset="0"/>
                <a:ea typeface="Segoe UI Emoji" panose="020B0502040204020203" pitchFamily="34" charset="0"/>
                <a:cs typeface="Segoe UI Semibold" panose="020B0702040204020203" pitchFamily="34" charset="0"/>
              </a:rPr>
              <a:t> and </a:t>
            </a:r>
            <a:r>
              <a:rPr lang="cs-CZ" sz="1200" kern="1200" dirty="0" err="1">
                <a:solidFill>
                  <a:srgbClr val="46505A"/>
                </a:solidFill>
                <a:effectLst/>
                <a:latin typeface="Segoe UI Emoji" panose="020B0502040204020203" pitchFamily="34" charset="0"/>
                <a:ea typeface="Segoe UI Emoji" panose="020B0502040204020203" pitchFamily="34" charset="0"/>
                <a:cs typeface="Segoe UI Semibold" panose="020B0702040204020203" pitchFamily="34" charset="0"/>
              </a:rPr>
              <a:t>materials</a:t>
            </a:r>
            <a:endParaRPr lang="cs-CZ" sz="1200" dirty="0">
              <a:solidFill>
                <a:srgbClr val="46505A"/>
              </a:solidFill>
              <a:effectLst/>
              <a:latin typeface="Segoe UI Emoji" panose="020B0502040204020203" pitchFamily="34" charset="0"/>
              <a:ea typeface="Segoe UI Emoji" panose="020B0502040204020203" pitchFamily="34" charset="0"/>
              <a:cs typeface="Segoe UI Semibold" panose="020B0702040204020203" pitchFamily="34" charset="0"/>
            </a:endParaRPr>
          </a:p>
          <a:p>
            <a:pPr algn="ctr" fontAlgn="base">
              <a:spcAft>
                <a:spcPts val="0"/>
              </a:spcAft>
            </a:pPr>
            <a:r>
              <a:rPr lang="cs-CZ" sz="1150" dirty="0">
                <a:solidFill>
                  <a:srgbClr val="46505A"/>
                </a:solidFill>
                <a:effectLst/>
                <a:latin typeface="UTB Text" panose="00000500000000000000" pitchFamily="50" charset="-18"/>
                <a:ea typeface="Times New Roman" panose="02020603050405020304" pitchFamily="18" charset="0"/>
              </a:rPr>
              <a:t> </a:t>
            </a:r>
            <a:endParaRPr lang="cs-CZ" sz="1200" dirty="0">
              <a:solidFill>
                <a:srgbClr val="46505A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cs-CZ" sz="1200" dirty="0">
                <a:solidFill>
                  <a:srgbClr val="33AEAB"/>
                </a:solidFill>
                <a:effectLst/>
                <a:latin typeface="UTB Text" panose="00000500000000000000" pitchFamily="50" charset="-18"/>
                <a:ea typeface="Arial Black" panose="020B0A04020102020204" pitchFamily="34" charset="0"/>
                <a:cs typeface="Arial Black" panose="020B0A04020102020204" pitchFamily="34" charset="0"/>
              </a:rPr>
              <a:t> </a:t>
            </a:r>
            <a:endParaRPr lang="cs-CZ" sz="1050" dirty="0">
              <a:solidFill>
                <a:srgbClr val="46505A"/>
              </a:solidFill>
              <a:effectLst/>
              <a:latin typeface="UTB Text" panose="00000500000000000000" pitchFamily="50" charset="-18"/>
              <a:ea typeface="Arial Black" panose="020B0A04020102020204" pitchFamily="34" charset="0"/>
              <a:cs typeface="Arial Black" panose="020B0A04020102020204" pitchFamily="34" charset="0"/>
            </a:endParaRPr>
          </a:p>
        </p:txBody>
      </p:sp>
      <p:sp>
        <p:nvSpPr>
          <p:cNvPr id="10" name="TextovéPole 5"/>
          <p:cNvSpPr txBox="1"/>
          <p:nvPr/>
        </p:nvSpPr>
        <p:spPr>
          <a:xfrm>
            <a:off x="5116176" y="1950942"/>
            <a:ext cx="1959648" cy="390729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 fontAlgn="base">
              <a:spcAft>
                <a:spcPts val="0"/>
              </a:spcAft>
            </a:pPr>
            <a:r>
              <a:rPr lang="cs-CZ" b="1" kern="1200" dirty="0" err="1" smtClean="0">
                <a:solidFill>
                  <a:srgbClr val="46505A"/>
                </a:solidFill>
                <a:effectLst/>
                <a:latin typeface="Segoe UI Black" panose="020B0A02040204020203" pitchFamily="34" charset="0"/>
                <a:ea typeface="Segoe UI Black" panose="020B0A02040204020203" pitchFamily="34" charset="0"/>
                <a:cs typeface="Segoe UI Semibold" panose="020B0702040204020203" pitchFamily="34" charset="0"/>
              </a:rPr>
              <a:t>Director</a:t>
            </a:r>
            <a:r>
              <a:rPr lang="cs-CZ" b="1" kern="1200" dirty="0" smtClean="0">
                <a:solidFill>
                  <a:srgbClr val="46505A"/>
                </a:solidFill>
                <a:effectLst/>
                <a:latin typeface="Segoe UI Black" panose="020B0A02040204020203" pitchFamily="34" charset="0"/>
                <a:ea typeface="Segoe UI Black" panose="020B0A02040204020203" pitchFamily="34" charset="0"/>
                <a:cs typeface="Segoe UI Semibold" panose="020B0702040204020203" pitchFamily="34" charset="0"/>
              </a:rPr>
              <a:t> </a:t>
            </a:r>
            <a:r>
              <a:rPr lang="cs-CZ" b="1" kern="1200" dirty="0" err="1">
                <a:solidFill>
                  <a:srgbClr val="46505A"/>
                </a:solidFill>
                <a:effectLst/>
                <a:latin typeface="Segoe UI Black" panose="020B0A02040204020203" pitchFamily="34" charset="0"/>
                <a:ea typeface="Segoe UI Black" panose="020B0A02040204020203" pitchFamily="34" charset="0"/>
                <a:cs typeface="Segoe UI Semibold" panose="020B0702040204020203" pitchFamily="34" charset="0"/>
              </a:rPr>
              <a:t>of</a:t>
            </a:r>
            <a:r>
              <a:rPr lang="cs-CZ" b="1" kern="1200" dirty="0">
                <a:solidFill>
                  <a:srgbClr val="46505A"/>
                </a:solidFill>
                <a:effectLst/>
                <a:latin typeface="Segoe UI Black" panose="020B0A02040204020203" pitchFamily="34" charset="0"/>
                <a:ea typeface="Segoe UI Black" panose="020B0A02040204020203" pitchFamily="34" charset="0"/>
                <a:cs typeface="Segoe UI Semibold" panose="020B0702040204020203" pitchFamily="34" charset="0"/>
              </a:rPr>
              <a:t> UNI</a:t>
            </a:r>
            <a:endParaRPr lang="cs-CZ" sz="1600" b="1" dirty="0">
              <a:solidFill>
                <a:srgbClr val="46505A"/>
              </a:solidFill>
              <a:effectLst/>
              <a:latin typeface="Segoe UI Black" panose="020B0A02040204020203" pitchFamily="34" charset="0"/>
              <a:ea typeface="Segoe UI Black" panose="020B0A02040204020203" pitchFamily="34" charset="0"/>
              <a:cs typeface="Segoe UI Semibold" panose="020B0702040204020203" pitchFamily="34" charset="0"/>
            </a:endParaRPr>
          </a:p>
        </p:txBody>
      </p:sp>
      <p:sp>
        <p:nvSpPr>
          <p:cNvPr id="13" name="TextovéPole 7"/>
          <p:cNvSpPr txBox="1"/>
          <p:nvPr/>
        </p:nvSpPr>
        <p:spPr>
          <a:xfrm>
            <a:off x="2735218" y="2601925"/>
            <a:ext cx="6686550" cy="59499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 fontAlgn="base">
              <a:spcAft>
                <a:spcPts val="0"/>
              </a:spcAft>
            </a:pPr>
            <a:r>
              <a:rPr lang="cs-CZ" sz="1600" kern="1200" dirty="0" err="1" smtClean="0">
                <a:solidFill>
                  <a:srgbClr val="33AEAB"/>
                </a:solidFill>
                <a:effectLst/>
                <a:latin typeface="Segoe UI Black" panose="020B0A02040204020203" pitchFamily="34" charset="0"/>
                <a:ea typeface="Segoe UI Black" panose="020B0A02040204020203" pitchFamily="34" charset="0"/>
                <a:cs typeface="Segoe UI Semibold" panose="020B0702040204020203" pitchFamily="34" charset="0"/>
              </a:rPr>
              <a:t>Director</a:t>
            </a:r>
            <a:r>
              <a:rPr lang="cs-CZ" sz="1600" kern="1200" dirty="0" smtClean="0">
                <a:solidFill>
                  <a:srgbClr val="33AEAB"/>
                </a:solidFill>
                <a:effectLst/>
                <a:latin typeface="Segoe UI Black" panose="020B0A02040204020203" pitchFamily="34" charset="0"/>
                <a:ea typeface="Segoe UI Black" panose="020B0A02040204020203" pitchFamily="34" charset="0"/>
                <a:cs typeface="Segoe UI Semibold" panose="020B0702040204020203" pitchFamily="34" charset="0"/>
              </a:rPr>
              <a:t> </a:t>
            </a:r>
            <a:r>
              <a:rPr lang="cs-CZ" sz="1600" kern="1200" dirty="0" err="1">
                <a:solidFill>
                  <a:srgbClr val="33AEAB"/>
                </a:solidFill>
                <a:effectLst/>
                <a:latin typeface="Segoe UI Black" panose="020B0A02040204020203" pitchFamily="34" charset="0"/>
                <a:ea typeface="Segoe UI Black" panose="020B0A02040204020203" pitchFamily="34" charset="0"/>
                <a:cs typeface="Segoe UI Semibold" panose="020B0702040204020203" pitchFamily="34" charset="0"/>
              </a:rPr>
              <a:t>of</a:t>
            </a:r>
            <a:r>
              <a:rPr lang="cs-CZ" sz="1600" kern="1200" dirty="0">
                <a:solidFill>
                  <a:srgbClr val="33AEAB"/>
                </a:solidFill>
                <a:effectLst/>
                <a:latin typeface="Segoe UI Black" panose="020B0A02040204020203" pitchFamily="34" charset="0"/>
                <a:ea typeface="Segoe UI Black" panose="020B0A02040204020203" pitchFamily="34" charset="0"/>
                <a:cs typeface="Segoe UI Semibold" panose="020B0702040204020203" pitchFamily="34" charset="0"/>
              </a:rPr>
              <a:t> CPS</a:t>
            </a:r>
            <a:endParaRPr lang="cs-CZ" sz="1600" dirty="0">
              <a:solidFill>
                <a:srgbClr val="46505A"/>
              </a:solidFill>
              <a:effectLst/>
              <a:latin typeface="Segoe UI Black" panose="020B0A02040204020203" pitchFamily="34" charset="0"/>
              <a:ea typeface="Segoe UI Black" panose="020B0A02040204020203" pitchFamily="34" charset="0"/>
              <a:cs typeface="Segoe UI Semibold" panose="020B0702040204020203" pitchFamily="34" charset="0"/>
            </a:endParaRPr>
          </a:p>
        </p:txBody>
      </p:sp>
      <p:sp>
        <p:nvSpPr>
          <p:cNvPr id="14" name="Textové pole 275"/>
          <p:cNvSpPr txBox="1"/>
          <p:nvPr/>
        </p:nvSpPr>
        <p:spPr>
          <a:xfrm>
            <a:off x="6649705" y="3501456"/>
            <a:ext cx="2867041" cy="3061867"/>
          </a:xfrm>
          <a:prstGeom prst="rect">
            <a:avLst/>
          </a:prstGeom>
          <a:solidFill>
            <a:schemeClr val="lt1"/>
          </a:solidFill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Aft>
                <a:spcPts val="0"/>
              </a:spcAft>
            </a:pPr>
            <a:r>
              <a:rPr lang="cs-CZ" sz="1300" b="1" dirty="0" err="1" smtClean="0">
                <a:solidFill>
                  <a:srgbClr val="33AEAB"/>
                </a:solidFill>
                <a:effectLst/>
                <a:latin typeface="Segoe UI" panose="020B0502040204020203" pitchFamily="34" charset="0"/>
                <a:ea typeface="Arial Black" panose="020B0A04020102020204" pitchFamily="34" charset="0"/>
                <a:cs typeface="Segoe UI" panose="020B0502040204020203" pitchFamily="34" charset="0"/>
              </a:rPr>
              <a:t>Deputy</a:t>
            </a:r>
            <a:r>
              <a:rPr lang="cs-CZ" sz="1300" b="1" dirty="0" smtClean="0">
                <a:solidFill>
                  <a:srgbClr val="33AEAB"/>
                </a:solidFill>
                <a:effectLst/>
                <a:latin typeface="Segoe UI" panose="020B0502040204020203" pitchFamily="34" charset="0"/>
                <a:ea typeface="Arial Black" panose="020B0A04020102020204" pitchFamily="34" charset="0"/>
                <a:cs typeface="Segoe UI" panose="020B0502040204020203" pitchFamily="34" charset="0"/>
              </a:rPr>
              <a:t> </a:t>
            </a:r>
            <a:r>
              <a:rPr lang="cs-CZ" sz="1300" b="1" dirty="0" err="1">
                <a:solidFill>
                  <a:srgbClr val="33AEAB"/>
                </a:solidFill>
                <a:effectLst/>
                <a:latin typeface="Segoe UI" panose="020B0502040204020203" pitchFamily="34" charset="0"/>
                <a:ea typeface="Arial Black" panose="020B0A04020102020204" pitchFamily="34" charset="0"/>
                <a:cs typeface="Segoe UI" panose="020B0502040204020203" pitchFamily="34" charset="0"/>
              </a:rPr>
              <a:t>director</a:t>
            </a:r>
            <a:r>
              <a:rPr lang="cs-CZ" sz="1300" b="1" dirty="0">
                <a:solidFill>
                  <a:srgbClr val="33AEAB"/>
                </a:solidFill>
                <a:effectLst/>
                <a:latin typeface="Segoe UI" panose="020B0502040204020203" pitchFamily="34" charset="0"/>
                <a:ea typeface="Arial Black" panose="020B0A04020102020204" pitchFamily="34" charset="0"/>
                <a:cs typeface="Segoe UI" panose="020B0502040204020203" pitchFamily="34" charset="0"/>
              </a:rPr>
              <a:t> </a:t>
            </a:r>
            <a:r>
              <a:rPr lang="cs-CZ" sz="1300" b="1" dirty="0" err="1">
                <a:solidFill>
                  <a:srgbClr val="33AEAB"/>
                </a:solidFill>
                <a:effectLst/>
                <a:latin typeface="Segoe UI" panose="020B0502040204020203" pitchFamily="34" charset="0"/>
                <a:ea typeface="Arial Black" panose="020B0A04020102020204" pitchFamily="34" charset="0"/>
                <a:cs typeface="Segoe UI" panose="020B0502040204020203" pitchFamily="34" charset="0"/>
              </a:rPr>
              <a:t>for</a:t>
            </a:r>
            <a:r>
              <a:rPr lang="cs-CZ" sz="1300" b="1" dirty="0">
                <a:solidFill>
                  <a:srgbClr val="33AEAB"/>
                </a:solidFill>
                <a:effectLst/>
                <a:latin typeface="Segoe UI" panose="020B0502040204020203" pitchFamily="34" charset="0"/>
                <a:ea typeface="Arial Black" panose="020B0A04020102020204" pitchFamily="34" charset="0"/>
                <a:cs typeface="Segoe UI" panose="020B0502040204020203" pitchFamily="34" charset="0"/>
              </a:rPr>
              <a:t> </a:t>
            </a:r>
            <a:r>
              <a:rPr lang="cs-CZ" sz="1300" b="1" dirty="0" err="1">
                <a:solidFill>
                  <a:srgbClr val="33AEAB"/>
                </a:solidFill>
                <a:effectLst/>
                <a:latin typeface="Segoe UI" panose="020B0502040204020203" pitchFamily="34" charset="0"/>
                <a:ea typeface="Arial Black" panose="020B0A04020102020204" pitchFamily="34" charset="0"/>
                <a:cs typeface="Segoe UI" panose="020B0502040204020203" pitchFamily="34" charset="0"/>
              </a:rPr>
              <a:t>strategy</a:t>
            </a:r>
            <a:r>
              <a:rPr lang="cs-CZ" sz="1300" b="1" dirty="0">
                <a:solidFill>
                  <a:srgbClr val="33AEAB"/>
                </a:solidFill>
                <a:effectLst/>
                <a:latin typeface="Segoe UI" panose="020B0502040204020203" pitchFamily="34" charset="0"/>
                <a:ea typeface="Arial Black" panose="020B0A04020102020204" pitchFamily="34" charset="0"/>
                <a:cs typeface="Segoe UI" panose="020B0502040204020203" pitchFamily="34" charset="0"/>
              </a:rPr>
              <a:t> </a:t>
            </a:r>
            <a:br>
              <a:rPr lang="cs-CZ" sz="1300" b="1" dirty="0">
                <a:solidFill>
                  <a:srgbClr val="33AEAB"/>
                </a:solidFill>
                <a:effectLst/>
                <a:latin typeface="Segoe UI" panose="020B0502040204020203" pitchFamily="34" charset="0"/>
                <a:ea typeface="Arial Black" panose="020B0A04020102020204" pitchFamily="34" charset="0"/>
                <a:cs typeface="Segoe UI" panose="020B0502040204020203" pitchFamily="34" charset="0"/>
              </a:rPr>
            </a:br>
            <a:r>
              <a:rPr lang="cs-CZ" sz="1300" b="1" dirty="0">
                <a:solidFill>
                  <a:srgbClr val="33AEAB"/>
                </a:solidFill>
                <a:effectLst/>
                <a:latin typeface="Segoe UI" panose="020B0502040204020203" pitchFamily="34" charset="0"/>
                <a:ea typeface="Arial Black" panose="020B0A04020102020204" pitchFamily="34" charset="0"/>
                <a:cs typeface="Segoe UI" panose="020B0502040204020203" pitchFamily="34" charset="0"/>
              </a:rPr>
              <a:t>and </a:t>
            </a:r>
            <a:r>
              <a:rPr lang="cs-CZ" sz="1300" b="1" dirty="0" err="1">
                <a:solidFill>
                  <a:srgbClr val="33AEAB"/>
                </a:solidFill>
                <a:effectLst/>
                <a:latin typeface="Segoe UI" panose="020B0502040204020203" pitchFamily="34" charset="0"/>
                <a:ea typeface="Arial Black" panose="020B0A04020102020204" pitchFamily="34" charset="0"/>
                <a:cs typeface="Segoe UI" panose="020B0502040204020203" pitchFamily="34" charset="0"/>
              </a:rPr>
              <a:t>development</a:t>
            </a:r>
            <a:endParaRPr lang="cs-CZ" sz="1050" b="1" dirty="0">
              <a:solidFill>
                <a:srgbClr val="46505A"/>
              </a:solidFill>
              <a:effectLst/>
              <a:latin typeface="Segoe UI" panose="020B0502040204020203" pitchFamily="34" charset="0"/>
              <a:ea typeface="Arial Black" panose="020B0A04020102020204" pitchFamily="34" charset="0"/>
              <a:cs typeface="Segoe UI" panose="020B0502040204020203" pitchFamily="34" charset="0"/>
            </a:endParaRPr>
          </a:p>
          <a:p>
            <a:pPr algn="ctr">
              <a:spcAft>
                <a:spcPts val="0"/>
              </a:spcAft>
            </a:pPr>
            <a:r>
              <a:rPr lang="cs-CZ" sz="1200" dirty="0">
                <a:solidFill>
                  <a:srgbClr val="33AEAB"/>
                </a:solidFill>
                <a:effectLst/>
                <a:latin typeface="Segoe UI Semibold" panose="020B0702040204020203" pitchFamily="34" charset="0"/>
                <a:ea typeface="Arial Black" panose="020B0A04020102020204" pitchFamily="34" charset="0"/>
                <a:cs typeface="Segoe UI Semibold" panose="020B0702040204020203" pitchFamily="34" charset="0"/>
              </a:rPr>
              <a:t> </a:t>
            </a:r>
            <a:endParaRPr lang="cs-CZ" sz="1050" dirty="0">
              <a:solidFill>
                <a:srgbClr val="46505A"/>
              </a:solidFill>
              <a:effectLst/>
              <a:latin typeface="Segoe UI Semibold" panose="020B0702040204020203" pitchFamily="34" charset="0"/>
              <a:ea typeface="Arial Black" panose="020B0A04020102020204" pitchFamily="34" charset="0"/>
              <a:cs typeface="Segoe UI Semibold" panose="020B0702040204020203" pitchFamily="34" charset="0"/>
            </a:endParaRPr>
          </a:p>
          <a:p>
            <a:pPr fontAlgn="base">
              <a:spcAft>
                <a:spcPts val="0"/>
              </a:spcAft>
            </a:pPr>
            <a:r>
              <a:rPr lang="cs-CZ" sz="1200" b="1" kern="1200" dirty="0" err="1" smtClean="0">
                <a:solidFill>
                  <a:srgbClr val="33AEAB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Research</a:t>
            </a:r>
            <a:r>
              <a:rPr lang="cs-CZ" sz="1200" b="1" kern="1200" dirty="0" smtClean="0">
                <a:solidFill>
                  <a:srgbClr val="33AEAB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cs-CZ" sz="1200" b="1" kern="1200" dirty="0" err="1">
                <a:solidFill>
                  <a:srgbClr val="33AEAB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programme</a:t>
            </a:r>
            <a:r>
              <a:rPr lang="cs-CZ" sz="1200" b="1" kern="1200" dirty="0">
                <a:solidFill>
                  <a:srgbClr val="33AEAB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 II</a:t>
            </a:r>
            <a:endParaRPr lang="cs-CZ" sz="1200" b="1" dirty="0">
              <a:solidFill>
                <a:srgbClr val="46505A"/>
              </a:solidFill>
              <a:effectLst/>
              <a:latin typeface="Segoe UI" panose="020B0502040204020203" pitchFamily="34" charset="0"/>
              <a:ea typeface="Times New Roman" panose="02020603050405020304" pitchFamily="18" charset="0"/>
              <a:cs typeface="Segoe UI" panose="020B0502040204020203" pitchFamily="34" charset="0"/>
            </a:endParaRPr>
          </a:p>
          <a:p>
            <a:pPr fontAlgn="base">
              <a:spcAft>
                <a:spcPts val="0"/>
              </a:spcAft>
            </a:pPr>
            <a:r>
              <a:rPr lang="cs-CZ" sz="1200" kern="1200" dirty="0" err="1">
                <a:solidFill>
                  <a:srgbClr val="46505A"/>
                </a:solidFill>
                <a:effectLst/>
                <a:latin typeface="Segoe UI Emoji" panose="020B0502040204020203" pitchFamily="34" charset="0"/>
                <a:ea typeface="Segoe UI Emoji" panose="020B0502040204020203" pitchFamily="34" charset="0"/>
                <a:cs typeface="Segoe UI Semibold" panose="020B0702040204020203" pitchFamily="34" charset="0"/>
              </a:rPr>
              <a:t>Advanced</a:t>
            </a:r>
            <a:r>
              <a:rPr lang="cs-CZ" sz="1200" kern="1200" dirty="0">
                <a:solidFill>
                  <a:srgbClr val="46505A"/>
                </a:solidFill>
                <a:effectLst/>
                <a:latin typeface="Segoe UI Emoji" panose="020B0502040204020203" pitchFamily="34" charset="0"/>
                <a:ea typeface="Segoe UI Emoji" panose="020B0502040204020203" pitchFamily="34" charset="0"/>
                <a:cs typeface="Segoe UI Semibold" panose="020B0702040204020203" pitchFamily="34" charset="0"/>
              </a:rPr>
              <a:t> polymer </a:t>
            </a:r>
            <a:r>
              <a:rPr lang="cs-CZ" sz="1200" kern="1200" dirty="0" err="1">
                <a:solidFill>
                  <a:srgbClr val="46505A"/>
                </a:solidFill>
                <a:effectLst/>
                <a:latin typeface="Segoe UI Emoji" panose="020B0502040204020203" pitchFamily="34" charset="0"/>
                <a:ea typeface="Segoe UI Emoji" panose="020B0502040204020203" pitchFamily="34" charset="0"/>
                <a:cs typeface="Segoe UI Semibold" panose="020B0702040204020203" pitchFamily="34" charset="0"/>
              </a:rPr>
              <a:t>composite</a:t>
            </a:r>
            <a:r>
              <a:rPr lang="cs-CZ" sz="1200" kern="1200" dirty="0">
                <a:solidFill>
                  <a:srgbClr val="46505A"/>
                </a:solidFill>
                <a:effectLst/>
                <a:latin typeface="Segoe UI Emoji" panose="020B0502040204020203" pitchFamily="34" charset="0"/>
                <a:ea typeface="Segoe UI Emoji" panose="020B0502040204020203" pitchFamily="34" charset="0"/>
                <a:cs typeface="Segoe UI Semibold" panose="020B0702040204020203" pitchFamily="34" charset="0"/>
              </a:rPr>
              <a:t> </a:t>
            </a:r>
            <a:r>
              <a:rPr lang="cs-CZ" sz="1200" kern="1200" dirty="0" err="1">
                <a:solidFill>
                  <a:srgbClr val="46505A"/>
                </a:solidFill>
                <a:effectLst/>
                <a:latin typeface="Segoe UI Emoji" panose="020B0502040204020203" pitchFamily="34" charset="0"/>
                <a:ea typeface="Segoe UI Emoji" panose="020B0502040204020203" pitchFamily="34" charset="0"/>
                <a:cs typeface="Segoe UI Semibold" panose="020B0702040204020203" pitchFamily="34" charset="0"/>
              </a:rPr>
              <a:t>systems</a:t>
            </a:r>
            <a:endParaRPr lang="cs-CZ" sz="1200" dirty="0">
              <a:solidFill>
                <a:srgbClr val="46505A"/>
              </a:solidFill>
              <a:effectLst/>
              <a:latin typeface="Segoe UI Emoji" panose="020B0502040204020203" pitchFamily="34" charset="0"/>
              <a:ea typeface="Segoe UI Emoji" panose="020B0502040204020203" pitchFamily="34" charset="0"/>
              <a:cs typeface="Segoe UI Semibold" panose="020B0702040204020203" pitchFamily="34" charset="0"/>
            </a:endParaRPr>
          </a:p>
          <a:p>
            <a:pPr algn="ctr" fontAlgn="base">
              <a:spcAft>
                <a:spcPts val="0"/>
              </a:spcAft>
            </a:pPr>
            <a:r>
              <a:rPr lang="cs-CZ" sz="1200" kern="1200" dirty="0">
                <a:solidFill>
                  <a:srgbClr val="46505A"/>
                </a:solidFill>
                <a:effectLst/>
                <a:latin typeface="Segoe UI Semibold" panose="020B0702040204020203" pitchFamily="34" charset="0"/>
                <a:ea typeface="Times New Roman" panose="02020603050405020304" pitchFamily="18" charset="0"/>
                <a:cs typeface="Segoe UI Semibold" panose="020B0702040204020203" pitchFamily="34" charset="0"/>
              </a:rPr>
              <a:t> </a:t>
            </a:r>
            <a:endParaRPr lang="cs-CZ" sz="1200" dirty="0">
              <a:solidFill>
                <a:srgbClr val="46505A"/>
              </a:solidFill>
              <a:effectLst/>
              <a:latin typeface="Segoe UI Semibold" panose="020B0702040204020203" pitchFamily="34" charset="0"/>
              <a:ea typeface="Times New Roman" panose="02020603050405020304" pitchFamily="18" charset="0"/>
              <a:cs typeface="Segoe UI Semibold" panose="020B0702040204020203" pitchFamily="34" charset="0"/>
            </a:endParaRPr>
          </a:p>
          <a:p>
            <a:pPr fontAlgn="base">
              <a:spcAft>
                <a:spcPts val="0"/>
              </a:spcAft>
            </a:pPr>
            <a:r>
              <a:rPr lang="cs-CZ" sz="1200" b="1" kern="1200" dirty="0" err="1" smtClean="0">
                <a:solidFill>
                  <a:srgbClr val="33AEAB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Research</a:t>
            </a:r>
            <a:r>
              <a:rPr lang="cs-CZ" sz="1200" b="1" kern="1200" dirty="0" smtClean="0">
                <a:solidFill>
                  <a:srgbClr val="33AEAB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cs-CZ" sz="1200" b="1" kern="1200" dirty="0" err="1">
                <a:solidFill>
                  <a:srgbClr val="33AEAB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groups</a:t>
            </a:r>
            <a:endParaRPr lang="cs-CZ" sz="1200" b="1" dirty="0">
              <a:solidFill>
                <a:srgbClr val="46505A"/>
              </a:solidFill>
              <a:effectLst/>
              <a:latin typeface="Segoe UI" panose="020B0502040204020203" pitchFamily="34" charset="0"/>
              <a:ea typeface="Times New Roman" panose="02020603050405020304" pitchFamily="18" charset="0"/>
              <a:cs typeface="Segoe UI" panose="020B0502040204020203" pitchFamily="34" charset="0"/>
            </a:endParaRPr>
          </a:p>
          <a:p>
            <a:pPr fontAlgn="base">
              <a:spcAft>
                <a:spcPts val="0"/>
              </a:spcAft>
            </a:pPr>
            <a:r>
              <a:rPr lang="cs-CZ" sz="1200" kern="1200" dirty="0">
                <a:solidFill>
                  <a:srgbClr val="33AEAB"/>
                </a:solidFill>
                <a:effectLst/>
                <a:latin typeface="Segoe UI Semibold" panose="020B0702040204020203" pitchFamily="34" charset="0"/>
                <a:ea typeface="Times New Roman" panose="02020603050405020304" pitchFamily="18" charset="0"/>
                <a:cs typeface="Segoe UI Semibold" panose="020B0702040204020203" pitchFamily="34" charset="0"/>
              </a:rPr>
              <a:t> </a:t>
            </a:r>
            <a:endParaRPr lang="cs-CZ" sz="1200" dirty="0">
              <a:solidFill>
                <a:srgbClr val="46505A"/>
              </a:solidFill>
              <a:effectLst/>
              <a:latin typeface="Segoe UI Semibold" panose="020B0702040204020203" pitchFamily="34" charset="0"/>
              <a:ea typeface="Times New Roman" panose="02020603050405020304" pitchFamily="18" charset="0"/>
              <a:cs typeface="Segoe UI Semibold" panose="020B0702040204020203" pitchFamily="34" charset="0"/>
            </a:endParaRPr>
          </a:p>
          <a:p>
            <a:pPr marL="252095" fontAlgn="base">
              <a:spcAft>
                <a:spcPts val="1200"/>
              </a:spcAft>
            </a:pPr>
            <a:r>
              <a:rPr lang="cs-CZ" sz="1200" kern="1200" dirty="0" err="1" smtClean="0">
                <a:solidFill>
                  <a:srgbClr val="46505A"/>
                </a:solidFill>
                <a:effectLst/>
                <a:latin typeface="Segoe UI Emoji" panose="020B0502040204020203" pitchFamily="34" charset="0"/>
                <a:ea typeface="Segoe UI Emoji" panose="020B0502040204020203" pitchFamily="34" charset="0"/>
                <a:cs typeface="Segoe UI Semibold" panose="020B0702040204020203" pitchFamily="34" charset="0"/>
              </a:rPr>
              <a:t>Multifunctional</a:t>
            </a:r>
            <a:r>
              <a:rPr lang="cs-CZ" sz="1200" kern="1200" dirty="0" smtClean="0">
                <a:solidFill>
                  <a:srgbClr val="46505A"/>
                </a:solidFill>
                <a:effectLst/>
                <a:latin typeface="Segoe UI Emoji" panose="020B0502040204020203" pitchFamily="34" charset="0"/>
                <a:ea typeface="Segoe UI Emoji" panose="020B0502040204020203" pitchFamily="34" charset="0"/>
                <a:cs typeface="Segoe UI Semibold" panose="020B0702040204020203" pitchFamily="34" charset="0"/>
              </a:rPr>
              <a:t> </a:t>
            </a:r>
            <a:r>
              <a:rPr lang="cs-CZ" sz="1200" kern="1200" dirty="0" err="1">
                <a:solidFill>
                  <a:srgbClr val="46505A"/>
                </a:solidFill>
                <a:effectLst/>
                <a:latin typeface="Segoe UI Emoji" panose="020B0502040204020203" pitchFamily="34" charset="0"/>
                <a:ea typeface="Segoe UI Emoji" panose="020B0502040204020203" pitchFamily="34" charset="0"/>
                <a:cs typeface="Segoe UI Semibold" panose="020B0702040204020203" pitchFamily="34" charset="0"/>
              </a:rPr>
              <a:t>nanomaterials</a:t>
            </a:r>
            <a:endParaRPr lang="cs-CZ" sz="1200" dirty="0">
              <a:solidFill>
                <a:srgbClr val="46505A"/>
              </a:solidFill>
              <a:effectLst/>
              <a:latin typeface="Segoe UI Emoji" panose="020B0502040204020203" pitchFamily="34" charset="0"/>
              <a:ea typeface="Segoe UI Emoji" panose="020B0502040204020203" pitchFamily="34" charset="0"/>
              <a:cs typeface="Segoe UI Semibold" panose="020B0702040204020203" pitchFamily="34" charset="0"/>
            </a:endParaRPr>
          </a:p>
          <a:p>
            <a:pPr marL="252095" fontAlgn="base">
              <a:spcAft>
                <a:spcPts val="1200"/>
              </a:spcAft>
            </a:pPr>
            <a:r>
              <a:rPr lang="cs-CZ" sz="1200" dirty="0" smtClean="0">
                <a:solidFill>
                  <a:srgbClr val="46505A"/>
                </a:solidFill>
                <a:effectLst/>
                <a:latin typeface="Segoe UI Emoji" panose="020B0502040204020203" pitchFamily="34" charset="0"/>
                <a:ea typeface="Segoe UI Emoji" panose="020B0502040204020203" pitchFamily="34" charset="0"/>
                <a:cs typeface="Segoe UI Semibold" panose="020B0702040204020203" pitchFamily="34" charset="0"/>
              </a:rPr>
              <a:t>Systems </a:t>
            </a:r>
            <a:r>
              <a:rPr lang="cs-CZ" sz="1200" dirty="0" err="1">
                <a:solidFill>
                  <a:srgbClr val="46505A"/>
                </a:solidFill>
                <a:effectLst/>
                <a:latin typeface="Segoe UI Emoji" panose="020B0502040204020203" pitchFamily="34" charset="0"/>
                <a:ea typeface="Segoe UI Emoji" panose="020B0502040204020203" pitchFamily="34" charset="0"/>
                <a:cs typeface="Segoe UI Semibold" panose="020B0702040204020203" pitchFamily="34" charset="0"/>
              </a:rPr>
              <a:t>with</a:t>
            </a:r>
            <a:r>
              <a:rPr lang="cs-CZ" sz="1200" dirty="0">
                <a:solidFill>
                  <a:srgbClr val="46505A"/>
                </a:solidFill>
                <a:effectLst/>
                <a:latin typeface="Segoe UI Emoji" panose="020B0502040204020203" pitchFamily="34" charset="0"/>
                <a:ea typeface="Segoe UI Emoji" panose="020B0502040204020203" pitchFamily="34" charset="0"/>
                <a:cs typeface="Segoe UI Semibold" panose="020B0702040204020203" pitchFamily="34" charset="0"/>
              </a:rPr>
              <a:t> </a:t>
            </a:r>
            <a:r>
              <a:rPr lang="cs-CZ" sz="1200" dirty="0" err="1">
                <a:solidFill>
                  <a:srgbClr val="46505A"/>
                </a:solidFill>
                <a:effectLst/>
                <a:latin typeface="Segoe UI Emoji" panose="020B0502040204020203" pitchFamily="34" charset="0"/>
                <a:ea typeface="Segoe UI Emoji" panose="020B0502040204020203" pitchFamily="34" charset="0"/>
                <a:cs typeface="Segoe UI Semibold" panose="020B0702040204020203" pitchFamily="34" charset="0"/>
              </a:rPr>
              <a:t>senzoric</a:t>
            </a:r>
            <a:r>
              <a:rPr lang="cs-CZ" sz="1200" dirty="0">
                <a:solidFill>
                  <a:srgbClr val="46505A"/>
                </a:solidFill>
                <a:effectLst/>
                <a:latin typeface="Segoe UI Emoji" panose="020B0502040204020203" pitchFamily="34" charset="0"/>
                <a:ea typeface="Segoe UI Emoji" panose="020B0502040204020203" pitchFamily="34" charset="0"/>
                <a:cs typeface="Segoe UI Semibold" panose="020B0702040204020203" pitchFamily="34" charset="0"/>
              </a:rPr>
              <a:t> </a:t>
            </a:r>
            <a:r>
              <a:rPr lang="cs-CZ" sz="1200" dirty="0" err="1">
                <a:solidFill>
                  <a:srgbClr val="46505A"/>
                </a:solidFill>
                <a:effectLst/>
                <a:latin typeface="Segoe UI Emoji" panose="020B0502040204020203" pitchFamily="34" charset="0"/>
                <a:ea typeface="Segoe UI Emoji" panose="020B0502040204020203" pitchFamily="34" charset="0"/>
                <a:cs typeface="Segoe UI Semibold" panose="020B0702040204020203" pitchFamily="34" charset="0"/>
              </a:rPr>
              <a:t>properties</a:t>
            </a:r>
            <a:endParaRPr lang="cs-CZ" sz="1200" dirty="0">
              <a:solidFill>
                <a:srgbClr val="46505A"/>
              </a:solidFill>
              <a:effectLst/>
              <a:latin typeface="Segoe UI Emoji" panose="020B0502040204020203" pitchFamily="34" charset="0"/>
              <a:ea typeface="Segoe UI Emoji" panose="020B0502040204020203" pitchFamily="34" charset="0"/>
              <a:cs typeface="Segoe UI Semibold" panose="020B0702040204020203" pitchFamily="34" charset="0"/>
            </a:endParaRPr>
          </a:p>
          <a:p>
            <a:pPr marL="252095" fontAlgn="base">
              <a:spcAft>
                <a:spcPts val="1200"/>
              </a:spcAft>
            </a:pPr>
            <a:r>
              <a:rPr lang="cs-CZ" sz="1200" kern="1200" dirty="0" err="1" smtClean="0">
                <a:solidFill>
                  <a:srgbClr val="46505A"/>
                </a:solidFill>
                <a:effectLst/>
                <a:latin typeface="Segoe UI Emoji" panose="020B0502040204020203" pitchFamily="34" charset="0"/>
                <a:ea typeface="Segoe UI Emoji" panose="020B0502040204020203" pitchFamily="34" charset="0"/>
                <a:cs typeface="Segoe UI Semibold" panose="020B0702040204020203" pitchFamily="34" charset="0"/>
              </a:rPr>
              <a:t>Composites</a:t>
            </a:r>
            <a:r>
              <a:rPr lang="cs-CZ" sz="1200" kern="1200" dirty="0" smtClean="0">
                <a:solidFill>
                  <a:srgbClr val="46505A"/>
                </a:solidFill>
                <a:effectLst/>
                <a:latin typeface="Segoe UI Emoji" panose="020B0502040204020203" pitchFamily="34" charset="0"/>
                <a:ea typeface="Segoe UI Emoji" panose="020B0502040204020203" pitchFamily="34" charset="0"/>
                <a:cs typeface="Segoe UI Semibold" panose="020B0702040204020203" pitchFamily="34" charset="0"/>
              </a:rPr>
              <a:t> </a:t>
            </a:r>
            <a:r>
              <a:rPr lang="cs-CZ" sz="1200" kern="1200" dirty="0" err="1">
                <a:solidFill>
                  <a:srgbClr val="46505A"/>
                </a:solidFill>
                <a:effectLst/>
                <a:latin typeface="Segoe UI Emoji" panose="020B0502040204020203" pitchFamily="34" charset="0"/>
                <a:ea typeface="Segoe UI Emoji" panose="020B0502040204020203" pitchFamily="34" charset="0"/>
                <a:cs typeface="Segoe UI Semibold" panose="020B0702040204020203" pitchFamily="34" charset="0"/>
              </a:rPr>
              <a:t>with</a:t>
            </a:r>
            <a:r>
              <a:rPr lang="cs-CZ" sz="1200" kern="1200" dirty="0">
                <a:solidFill>
                  <a:srgbClr val="46505A"/>
                </a:solidFill>
                <a:effectLst/>
                <a:latin typeface="Segoe UI Emoji" panose="020B0502040204020203" pitchFamily="34" charset="0"/>
                <a:ea typeface="Segoe UI Emoji" panose="020B0502040204020203" pitchFamily="34" charset="0"/>
                <a:cs typeface="Segoe UI Semibold" panose="020B0702040204020203" pitchFamily="34" charset="0"/>
              </a:rPr>
              <a:t> </a:t>
            </a:r>
            <a:r>
              <a:rPr lang="cs-CZ" sz="1200" kern="1200" dirty="0" err="1">
                <a:solidFill>
                  <a:srgbClr val="46505A"/>
                </a:solidFill>
                <a:effectLst/>
                <a:latin typeface="Segoe UI Emoji" panose="020B0502040204020203" pitchFamily="34" charset="0"/>
                <a:ea typeface="Segoe UI Emoji" panose="020B0502040204020203" pitchFamily="34" charset="0"/>
                <a:cs typeface="Segoe UI Semibold" panose="020B0702040204020203" pitchFamily="34" charset="0"/>
              </a:rPr>
              <a:t>electric</a:t>
            </a:r>
            <a:r>
              <a:rPr lang="cs-CZ" sz="1200" kern="1200" dirty="0">
                <a:solidFill>
                  <a:srgbClr val="46505A"/>
                </a:solidFill>
                <a:effectLst/>
                <a:latin typeface="Segoe UI Emoji" panose="020B0502040204020203" pitchFamily="34" charset="0"/>
                <a:ea typeface="Segoe UI Emoji" panose="020B0502040204020203" pitchFamily="34" charset="0"/>
                <a:cs typeface="Segoe UI Semibold" panose="020B0702040204020203" pitchFamily="34" charset="0"/>
              </a:rPr>
              <a:t> </a:t>
            </a:r>
            <a:r>
              <a:rPr lang="cs-CZ" sz="1200" kern="1200" dirty="0" smtClean="0">
                <a:solidFill>
                  <a:srgbClr val="46505A"/>
                </a:solidFill>
                <a:effectLst/>
                <a:latin typeface="Segoe UI Emoji" panose="020B0502040204020203" pitchFamily="34" charset="0"/>
                <a:ea typeface="Segoe UI Emoji" panose="020B0502040204020203" pitchFamily="34" charset="0"/>
                <a:cs typeface="Segoe UI Semibold" panose="020B0702040204020203" pitchFamily="34" charset="0"/>
              </a:rPr>
              <a:t/>
            </a:r>
            <a:br>
              <a:rPr lang="cs-CZ" sz="1200" kern="1200" dirty="0" smtClean="0">
                <a:solidFill>
                  <a:srgbClr val="46505A"/>
                </a:solidFill>
                <a:effectLst/>
                <a:latin typeface="Segoe UI Emoji" panose="020B0502040204020203" pitchFamily="34" charset="0"/>
                <a:ea typeface="Segoe UI Emoji" panose="020B0502040204020203" pitchFamily="34" charset="0"/>
                <a:cs typeface="Segoe UI Semibold" panose="020B0702040204020203" pitchFamily="34" charset="0"/>
              </a:rPr>
            </a:br>
            <a:r>
              <a:rPr lang="cs-CZ" sz="1200" kern="1200" dirty="0" smtClean="0">
                <a:solidFill>
                  <a:srgbClr val="46505A"/>
                </a:solidFill>
                <a:effectLst/>
                <a:latin typeface="Segoe UI Emoji" panose="020B0502040204020203" pitchFamily="34" charset="0"/>
                <a:ea typeface="Segoe UI Emoji" panose="020B0502040204020203" pitchFamily="34" charset="0"/>
                <a:cs typeface="Segoe UI Semibold" panose="020B0702040204020203" pitchFamily="34" charset="0"/>
              </a:rPr>
              <a:t>and </a:t>
            </a:r>
            <a:r>
              <a:rPr lang="cs-CZ" sz="1200" kern="1200" dirty="0" err="1">
                <a:solidFill>
                  <a:srgbClr val="46505A"/>
                </a:solidFill>
                <a:effectLst/>
                <a:latin typeface="Segoe UI Emoji" panose="020B0502040204020203" pitchFamily="34" charset="0"/>
                <a:ea typeface="Segoe UI Emoji" panose="020B0502040204020203" pitchFamily="34" charset="0"/>
                <a:cs typeface="Segoe UI Semibold" panose="020B0702040204020203" pitchFamily="34" charset="0"/>
              </a:rPr>
              <a:t>magnetic</a:t>
            </a:r>
            <a:r>
              <a:rPr lang="cs-CZ" sz="1200" kern="1200" dirty="0">
                <a:solidFill>
                  <a:srgbClr val="46505A"/>
                </a:solidFill>
                <a:effectLst/>
                <a:latin typeface="Segoe UI Emoji" panose="020B0502040204020203" pitchFamily="34" charset="0"/>
                <a:ea typeface="Segoe UI Emoji" panose="020B0502040204020203" pitchFamily="34" charset="0"/>
                <a:cs typeface="Segoe UI Semibold" panose="020B0702040204020203" pitchFamily="34" charset="0"/>
              </a:rPr>
              <a:t> </a:t>
            </a:r>
            <a:r>
              <a:rPr lang="cs-CZ" sz="1200" kern="1200" dirty="0" err="1">
                <a:solidFill>
                  <a:srgbClr val="46505A"/>
                </a:solidFill>
                <a:effectLst/>
                <a:latin typeface="Segoe UI Emoji" panose="020B0502040204020203" pitchFamily="34" charset="0"/>
                <a:ea typeface="Segoe UI Emoji" panose="020B0502040204020203" pitchFamily="34" charset="0"/>
                <a:cs typeface="Segoe UI Semibold" panose="020B0702040204020203" pitchFamily="34" charset="0"/>
              </a:rPr>
              <a:t>properties</a:t>
            </a:r>
            <a:endParaRPr lang="cs-CZ" sz="1200" dirty="0">
              <a:solidFill>
                <a:srgbClr val="46505A"/>
              </a:solidFill>
              <a:effectLst/>
              <a:latin typeface="Segoe UI Emoji" panose="020B0502040204020203" pitchFamily="34" charset="0"/>
              <a:ea typeface="Segoe UI Emoji" panose="020B0502040204020203" pitchFamily="34" charset="0"/>
              <a:cs typeface="Segoe UI Semibold" panose="020B0702040204020203" pitchFamily="34" charset="0"/>
            </a:endParaRPr>
          </a:p>
          <a:p>
            <a:pPr marL="252095" fontAlgn="base">
              <a:spcAft>
                <a:spcPts val="0"/>
              </a:spcAft>
            </a:pPr>
            <a:r>
              <a:rPr lang="cs-CZ" sz="1200" kern="1200" dirty="0" err="1" smtClean="0">
                <a:solidFill>
                  <a:srgbClr val="46505A"/>
                </a:solidFill>
                <a:effectLst/>
                <a:latin typeface="Segoe UI Emoji" panose="020B0502040204020203" pitchFamily="34" charset="0"/>
                <a:ea typeface="Segoe UI Emoji" panose="020B0502040204020203" pitchFamily="34" charset="0"/>
                <a:cs typeface="Segoe UI Semibold" panose="020B0702040204020203" pitchFamily="34" charset="0"/>
              </a:rPr>
              <a:t>Biocomposite</a:t>
            </a:r>
            <a:r>
              <a:rPr lang="cs-CZ" sz="1200" kern="1200" dirty="0" smtClean="0">
                <a:solidFill>
                  <a:srgbClr val="46505A"/>
                </a:solidFill>
                <a:effectLst/>
                <a:latin typeface="Segoe UI Emoji" panose="020B0502040204020203" pitchFamily="34" charset="0"/>
                <a:ea typeface="Segoe UI Emoji" panose="020B0502040204020203" pitchFamily="34" charset="0"/>
                <a:cs typeface="Segoe UI Semibold" panose="020B0702040204020203" pitchFamily="34" charset="0"/>
              </a:rPr>
              <a:t> </a:t>
            </a:r>
            <a:r>
              <a:rPr lang="cs-CZ" sz="1200" kern="1200" dirty="0" err="1">
                <a:solidFill>
                  <a:srgbClr val="46505A"/>
                </a:solidFill>
                <a:effectLst/>
                <a:latin typeface="Segoe UI Emoji" panose="020B0502040204020203" pitchFamily="34" charset="0"/>
                <a:ea typeface="Segoe UI Emoji" panose="020B0502040204020203" pitchFamily="34" charset="0"/>
                <a:cs typeface="Segoe UI Semibold" panose="020B0702040204020203" pitchFamily="34" charset="0"/>
              </a:rPr>
              <a:t>systems</a:t>
            </a:r>
            <a:endParaRPr lang="cs-CZ" sz="1200" dirty="0">
              <a:solidFill>
                <a:srgbClr val="46505A"/>
              </a:solidFill>
              <a:effectLst/>
              <a:latin typeface="Segoe UI Emoji" panose="020B0502040204020203" pitchFamily="34" charset="0"/>
              <a:ea typeface="Segoe UI Emoji" panose="020B0502040204020203" pitchFamily="34" charset="0"/>
              <a:cs typeface="Segoe UI Semibold" panose="020B0702040204020203" pitchFamily="34" charset="0"/>
            </a:endParaRPr>
          </a:p>
          <a:p>
            <a:pPr algn="ctr" fontAlgn="base">
              <a:spcAft>
                <a:spcPts val="0"/>
              </a:spcAft>
            </a:pPr>
            <a:r>
              <a:rPr lang="cs-CZ" sz="1150" dirty="0">
                <a:solidFill>
                  <a:srgbClr val="46505A"/>
                </a:solidFill>
                <a:effectLst/>
                <a:latin typeface="UTB Text" panose="00000500000000000000" pitchFamily="50" charset="-18"/>
                <a:ea typeface="Times New Roman" panose="02020603050405020304" pitchFamily="18" charset="0"/>
              </a:rPr>
              <a:t> </a:t>
            </a:r>
            <a:endParaRPr lang="cs-CZ" sz="1200" dirty="0">
              <a:solidFill>
                <a:srgbClr val="46505A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cs-CZ" sz="1200" dirty="0">
                <a:solidFill>
                  <a:srgbClr val="33AEAB"/>
                </a:solidFill>
                <a:effectLst/>
                <a:latin typeface="UTB Text" panose="00000500000000000000" pitchFamily="50" charset="-18"/>
                <a:ea typeface="Arial Black" panose="020B0A04020102020204" pitchFamily="34" charset="0"/>
                <a:cs typeface="Arial Black" panose="020B0A04020102020204" pitchFamily="34" charset="0"/>
              </a:rPr>
              <a:t> </a:t>
            </a:r>
            <a:endParaRPr lang="cs-CZ" sz="1050" dirty="0">
              <a:solidFill>
                <a:srgbClr val="46505A"/>
              </a:solidFill>
              <a:effectLst/>
              <a:latin typeface="UTB Text" panose="00000500000000000000" pitchFamily="50" charset="-18"/>
              <a:ea typeface="Arial Black" panose="020B0A04020102020204" pitchFamily="34" charset="0"/>
              <a:cs typeface="Arial Black" panose="020B0A04020102020204" pitchFamily="34" charset="0"/>
            </a:endParaRPr>
          </a:p>
        </p:txBody>
      </p:sp>
      <p:sp>
        <p:nvSpPr>
          <p:cNvPr id="15" name="Freeform 76"/>
          <p:cNvSpPr>
            <a:spLocks noChangeAspect="1"/>
          </p:cNvSpPr>
          <p:nvPr/>
        </p:nvSpPr>
        <p:spPr bwMode="auto">
          <a:xfrm>
            <a:off x="5107285" y="2502883"/>
            <a:ext cx="207761" cy="359834"/>
          </a:xfrm>
          <a:custGeom>
            <a:avLst/>
            <a:gdLst>
              <a:gd name="T0" fmla="*/ 606 w 607"/>
              <a:gd name="T1" fmla="+- 0 1757 1757"/>
              <a:gd name="T2" fmla="*/ 1757 h 1050"/>
              <a:gd name="T3" fmla="*/ 0 w 607"/>
              <a:gd name="T4" fmla="+- 0 2106 1757"/>
              <a:gd name="T5" fmla="*/ 2106 h 1050"/>
              <a:gd name="T6" fmla="*/ 0 w 607"/>
              <a:gd name="T7" fmla="+- 0 2806 1757"/>
              <a:gd name="T8" fmla="*/ 2806 h 1050"/>
              <a:gd name="T9" fmla="*/ 68 w 607"/>
              <a:gd name="T10" fmla="+- 0 2767 1757"/>
              <a:gd name="T11" fmla="*/ 2767 h 1050"/>
              <a:gd name="T12" fmla="*/ 68 w 607"/>
              <a:gd name="T13" fmla="+- 0 2146 1757"/>
              <a:gd name="T14" fmla="*/ 2146 h 1050"/>
              <a:gd name="T15" fmla="*/ 606 w 607"/>
              <a:gd name="T16" fmla="+- 0 1835 1757"/>
              <a:gd name="T17" fmla="*/ 1835 h 1050"/>
              <a:gd name="T18" fmla="*/ 606 w 607"/>
              <a:gd name="T19" fmla="+- 0 1757 1757"/>
              <a:gd name="T20" fmla="*/ 1757 h 1050"/>
            </a:gdLst>
            <a:ahLst/>
            <a:cxnLst>
              <a:cxn ang="0">
                <a:pos x="T0" y="T2"/>
              </a:cxn>
              <a:cxn ang="0">
                <a:pos x="T3" y="T5"/>
              </a:cxn>
              <a:cxn ang="0">
                <a:pos x="T6" y="T8"/>
              </a:cxn>
              <a:cxn ang="0">
                <a:pos x="T9" y="T11"/>
              </a:cxn>
              <a:cxn ang="0">
                <a:pos x="T12" y="T14"/>
              </a:cxn>
              <a:cxn ang="0">
                <a:pos x="T15" y="T17"/>
              </a:cxn>
              <a:cxn ang="0">
                <a:pos x="T18" y="T20"/>
              </a:cxn>
            </a:cxnLst>
            <a:rect l="0" t="0" r="r" b="b"/>
            <a:pathLst>
              <a:path w="607" h="1050">
                <a:moveTo>
                  <a:pt x="606" y="0"/>
                </a:moveTo>
                <a:lnTo>
                  <a:pt x="0" y="349"/>
                </a:lnTo>
                <a:lnTo>
                  <a:pt x="0" y="1049"/>
                </a:lnTo>
                <a:lnTo>
                  <a:pt x="68" y="1010"/>
                </a:lnTo>
                <a:lnTo>
                  <a:pt x="68" y="389"/>
                </a:lnTo>
                <a:lnTo>
                  <a:pt x="606" y="78"/>
                </a:lnTo>
                <a:lnTo>
                  <a:pt x="606" y="0"/>
                </a:lnTo>
                <a:close/>
              </a:path>
            </a:pathLst>
          </a:custGeom>
          <a:solidFill>
            <a:srgbClr val="46A6A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endParaRPr lang="cs-CZ"/>
          </a:p>
        </p:txBody>
      </p:sp>
      <p:sp>
        <p:nvSpPr>
          <p:cNvPr id="16" name="Freeform 75"/>
          <p:cNvSpPr>
            <a:spLocks noChangeAspect="1"/>
          </p:cNvSpPr>
          <p:nvPr/>
        </p:nvSpPr>
        <p:spPr bwMode="auto">
          <a:xfrm>
            <a:off x="6848444" y="2692680"/>
            <a:ext cx="207645" cy="359410"/>
          </a:xfrm>
          <a:custGeom>
            <a:avLst/>
            <a:gdLst>
              <a:gd name="T0" fmla="+- 0 8373 7767"/>
              <a:gd name="T1" fmla="*/ T0 w 607"/>
              <a:gd name="T2" fmla="+- 0 6222 6222"/>
              <a:gd name="T3" fmla="*/ 6222 h 1050"/>
              <a:gd name="T4" fmla="+- 0 8305 7767"/>
              <a:gd name="T5" fmla="*/ T4 w 607"/>
              <a:gd name="T6" fmla="+- 0 6261 6222"/>
              <a:gd name="T7" fmla="*/ 6261 h 1050"/>
              <a:gd name="T8" fmla="+- 0 8305 7767"/>
              <a:gd name="T9" fmla="*/ T8 w 607"/>
              <a:gd name="T10" fmla="+- 0 6883 6222"/>
              <a:gd name="T11" fmla="*/ 6883 h 1050"/>
              <a:gd name="T12" fmla="+- 0 7767 7767"/>
              <a:gd name="T13" fmla="*/ T12 w 607"/>
              <a:gd name="T14" fmla="+- 0 7193 6222"/>
              <a:gd name="T15" fmla="*/ 7193 h 1050"/>
              <a:gd name="T16" fmla="+- 0 7767 7767"/>
              <a:gd name="T17" fmla="*/ T16 w 607"/>
              <a:gd name="T18" fmla="+- 0 7272 6222"/>
              <a:gd name="T19" fmla="*/ 7272 h 1050"/>
              <a:gd name="T20" fmla="+- 0 8373 7767"/>
              <a:gd name="T21" fmla="*/ T20 w 607"/>
              <a:gd name="T22" fmla="+- 0 6922 6222"/>
              <a:gd name="T23" fmla="*/ 6922 h 1050"/>
              <a:gd name="T24" fmla="+- 0 8373 7767"/>
              <a:gd name="T25" fmla="*/ T24 w 607"/>
              <a:gd name="T26" fmla="+- 0 6222 6222"/>
              <a:gd name="T27" fmla="*/ 6222 h 1050"/>
            </a:gdLst>
            <a:ahLst/>
            <a:cxnLst>
              <a:cxn ang="0">
                <a:pos x="T1" y="T3"/>
              </a:cxn>
              <a:cxn ang="0">
                <a:pos x="T5" y="T7"/>
              </a:cxn>
              <a:cxn ang="0">
                <a:pos x="T9" y="T11"/>
              </a:cxn>
              <a:cxn ang="0">
                <a:pos x="T13" y="T15"/>
              </a:cxn>
              <a:cxn ang="0">
                <a:pos x="T17" y="T19"/>
              </a:cxn>
              <a:cxn ang="0">
                <a:pos x="T21" y="T23"/>
              </a:cxn>
              <a:cxn ang="0">
                <a:pos x="T25" y="T27"/>
              </a:cxn>
            </a:cxnLst>
            <a:rect l="0" t="0" r="r" b="b"/>
            <a:pathLst>
              <a:path w="607" h="1050">
                <a:moveTo>
                  <a:pt x="606" y="0"/>
                </a:moveTo>
                <a:lnTo>
                  <a:pt x="538" y="39"/>
                </a:lnTo>
                <a:lnTo>
                  <a:pt x="538" y="661"/>
                </a:lnTo>
                <a:lnTo>
                  <a:pt x="0" y="971"/>
                </a:lnTo>
                <a:lnTo>
                  <a:pt x="0" y="1050"/>
                </a:lnTo>
                <a:lnTo>
                  <a:pt x="606" y="700"/>
                </a:lnTo>
                <a:lnTo>
                  <a:pt x="606" y="0"/>
                </a:lnTo>
                <a:close/>
              </a:path>
            </a:pathLst>
          </a:custGeom>
          <a:solidFill>
            <a:srgbClr val="46A6A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endParaRPr lang="cs-CZ"/>
          </a:p>
        </p:txBody>
      </p:sp>
      <p:pic>
        <p:nvPicPr>
          <p:cNvPr id="17" name="Obrázek 1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4267" y="5028410"/>
            <a:ext cx="222386" cy="222386"/>
          </a:xfrm>
          <a:prstGeom prst="rect">
            <a:avLst/>
          </a:prstGeom>
        </p:spPr>
      </p:pic>
      <p:pic>
        <p:nvPicPr>
          <p:cNvPr id="18" name="Obrázek 1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8816" y="5363813"/>
            <a:ext cx="222386" cy="222386"/>
          </a:xfrm>
          <a:prstGeom prst="rect">
            <a:avLst/>
          </a:prstGeom>
        </p:spPr>
      </p:pic>
      <p:pic>
        <p:nvPicPr>
          <p:cNvPr id="19" name="Obrázek 1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3365" y="5699217"/>
            <a:ext cx="222386" cy="222386"/>
          </a:xfrm>
          <a:prstGeom prst="rect">
            <a:avLst/>
          </a:prstGeom>
        </p:spPr>
      </p:pic>
      <p:pic>
        <p:nvPicPr>
          <p:cNvPr id="20" name="Obrázek 1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8816" y="6022722"/>
            <a:ext cx="222386" cy="222386"/>
          </a:xfrm>
          <a:prstGeom prst="rect">
            <a:avLst/>
          </a:prstGeom>
        </p:spPr>
      </p:pic>
      <p:pic>
        <p:nvPicPr>
          <p:cNvPr id="21" name="Obrázek 2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22387" y="5032389"/>
            <a:ext cx="222386" cy="222386"/>
          </a:xfrm>
          <a:prstGeom prst="rect">
            <a:avLst/>
          </a:prstGeom>
        </p:spPr>
      </p:pic>
      <p:pic>
        <p:nvPicPr>
          <p:cNvPr id="22" name="Obrázek 2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26936" y="5363813"/>
            <a:ext cx="222386" cy="222386"/>
          </a:xfrm>
          <a:prstGeom prst="rect">
            <a:avLst/>
          </a:prstGeom>
        </p:spPr>
      </p:pic>
      <p:pic>
        <p:nvPicPr>
          <p:cNvPr id="23" name="Obrázek 2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8994" y="5801619"/>
            <a:ext cx="222386" cy="222386"/>
          </a:xfrm>
          <a:prstGeom prst="rect">
            <a:avLst/>
          </a:prstGeom>
        </p:spPr>
      </p:pic>
      <p:pic>
        <p:nvPicPr>
          <p:cNvPr id="24" name="Obrázek 2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22387" y="6222363"/>
            <a:ext cx="222386" cy="2223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06344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0" dirty="0" smtClean="0"/>
              <a:t>FUNDING</a:t>
            </a:r>
            <a:endParaRPr lang="en-US" b="0" dirty="0">
              <a:solidFill>
                <a:srgbClr val="33AEAB"/>
              </a:solidFill>
            </a:endParaRPr>
          </a:p>
        </p:txBody>
      </p:sp>
      <p:graphicFrame>
        <p:nvGraphicFramePr>
          <p:cNvPr id="8" name="Zástupný symbol pro obsah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71658812"/>
              </p:ext>
            </p:extLst>
          </p:nvPr>
        </p:nvGraphicFramePr>
        <p:xfrm>
          <a:off x="1014484" y="1825625"/>
          <a:ext cx="10531522" cy="500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9" name="Nadpis 1"/>
          <p:cNvSpPr txBox="1">
            <a:spLocks/>
          </p:cNvSpPr>
          <p:nvPr/>
        </p:nvSpPr>
        <p:spPr>
          <a:xfrm>
            <a:off x="7270844" y="1825625"/>
            <a:ext cx="4275162" cy="5795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0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sv-SE" sz="2800" b="1" dirty="0">
                <a:solidFill>
                  <a:srgbClr val="080808"/>
                </a:solidFill>
                <a:latin typeface="+mn-lt"/>
              </a:rPr>
              <a:t>Total budget </a:t>
            </a:r>
            <a:r>
              <a:rPr lang="sv-SE" sz="2800" dirty="0" smtClean="0">
                <a:solidFill>
                  <a:srgbClr val="080808"/>
                </a:solidFill>
                <a:latin typeface="+mn-lt"/>
              </a:rPr>
              <a:t>~</a:t>
            </a:r>
            <a:r>
              <a:rPr lang="cs-CZ" sz="2800" dirty="0" smtClean="0">
                <a:solidFill>
                  <a:srgbClr val="080808"/>
                </a:solidFill>
                <a:latin typeface="+mn-lt"/>
              </a:rPr>
              <a:t>131.2</a:t>
            </a:r>
            <a:r>
              <a:rPr lang="sv-SE" sz="2800" dirty="0" smtClean="0">
                <a:solidFill>
                  <a:srgbClr val="080808"/>
                </a:solidFill>
                <a:latin typeface="+mn-lt"/>
              </a:rPr>
              <a:t> mil </a:t>
            </a:r>
            <a:r>
              <a:rPr lang="cs-CZ" sz="2800" dirty="0" smtClean="0">
                <a:solidFill>
                  <a:srgbClr val="080808"/>
                </a:solidFill>
                <a:latin typeface="+mn-lt"/>
              </a:rPr>
              <a:t>CZK</a:t>
            </a:r>
            <a:r>
              <a:rPr lang="sv-SE" sz="2800" dirty="0" smtClean="0">
                <a:solidFill>
                  <a:srgbClr val="080808"/>
                </a:solidFill>
                <a:latin typeface="+mn-lt"/>
              </a:rPr>
              <a:t> </a:t>
            </a:r>
            <a:r>
              <a:rPr lang="sv-SE" sz="2800" dirty="0">
                <a:solidFill>
                  <a:srgbClr val="080808"/>
                </a:solidFill>
                <a:latin typeface="+mn-lt"/>
              </a:rPr>
              <a:t>(</a:t>
            </a:r>
            <a:r>
              <a:rPr lang="sv-SE" sz="2800" dirty="0" smtClean="0">
                <a:solidFill>
                  <a:srgbClr val="080808"/>
                </a:solidFill>
                <a:latin typeface="+mn-lt"/>
              </a:rPr>
              <a:t>201</a:t>
            </a:r>
            <a:r>
              <a:rPr lang="cs-CZ" sz="2800" dirty="0">
                <a:solidFill>
                  <a:srgbClr val="080808"/>
                </a:solidFill>
                <a:latin typeface="+mn-lt"/>
              </a:rPr>
              <a:t>9</a:t>
            </a:r>
            <a:r>
              <a:rPr lang="sv-SE" sz="2800" dirty="0" smtClean="0">
                <a:solidFill>
                  <a:srgbClr val="080808"/>
                </a:solidFill>
                <a:latin typeface="+mn-lt"/>
              </a:rPr>
              <a:t>)</a:t>
            </a:r>
            <a:endParaRPr lang="sv-SE" sz="2800" dirty="0">
              <a:solidFill>
                <a:srgbClr val="080808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4002575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NUMBER OF CPS EMPLOYEES 201</a:t>
            </a:r>
            <a:r>
              <a:rPr lang="cs-CZ" dirty="0" smtClean="0"/>
              <a:t>7</a:t>
            </a:r>
            <a:r>
              <a:rPr lang="en-US" dirty="0" smtClean="0"/>
              <a:t>–2019</a:t>
            </a:r>
            <a:endParaRPr lang="en-US" dirty="0"/>
          </a:p>
        </p:txBody>
      </p:sp>
      <p:graphicFrame>
        <p:nvGraphicFramePr>
          <p:cNvPr id="15" name="Zástupný symbol pro obsah 14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870854038"/>
              </p:ext>
            </p:extLst>
          </p:nvPr>
        </p:nvGraphicFramePr>
        <p:xfrm>
          <a:off x="1014484" y="1742915"/>
          <a:ext cx="6907324" cy="461193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7" name="Šestiúhelník 26"/>
          <p:cNvSpPr/>
          <p:nvPr/>
        </p:nvSpPr>
        <p:spPr>
          <a:xfrm rot="5400000">
            <a:off x="7771792" y="2036315"/>
            <a:ext cx="4377600" cy="3790800"/>
          </a:xfrm>
          <a:prstGeom prst="hexagon">
            <a:avLst>
              <a:gd name="adj" fmla="val 28758"/>
              <a:gd name="vf" fmla="val 115470"/>
            </a:avLst>
          </a:prstGeom>
          <a:blipFill dpi="0" rotWithShape="0">
            <a:blip r:embed="rId3"/>
            <a:srcRect/>
            <a:stretch>
              <a:fillRect l="-50000" r="-22200"/>
            </a:stretch>
          </a:blipFill>
          <a:ln w="76200">
            <a:solidFill>
              <a:srgbClr val="33AEA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" name="Obdélník 5"/>
          <p:cNvSpPr/>
          <p:nvPr/>
        </p:nvSpPr>
        <p:spPr>
          <a:xfrm>
            <a:off x="6045973" y="6457457"/>
            <a:ext cx="1875835" cy="2539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457200"/>
            <a:r>
              <a:rPr lang="cs-CZ" sz="1050" dirty="0">
                <a:solidFill>
                  <a:srgbClr val="46505A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*</a:t>
            </a:r>
            <a:r>
              <a:rPr lang="cs-CZ" sz="1050" dirty="0" err="1">
                <a:solidFill>
                  <a:srgbClr val="46505A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State</a:t>
            </a:r>
            <a:r>
              <a:rPr lang="cs-CZ" sz="1050" dirty="0">
                <a:solidFill>
                  <a:srgbClr val="46505A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 as </a:t>
            </a:r>
            <a:r>
              <a:rPr lang="cs-CZ" sz="1050" dirty="0" err="1">
                <a:solidFill>
                  <a:srgbClr val="46505A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of</a:t>
            </a:r>
            <a:r>
              <a:rPr lang="cs-CZ" sz="1050" dirty="0">
                <a:solidFill>
                  <a:srgbClr val="46505A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 </a:t>
            </a:r>
            <a:r>
              <a:rPr lang="cs-CZ" sz="1050" dirty="0" err="1">
                <a:solidFill>
                  <a:srgbClr val="46505A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December</a:t>
            </a:r>
            <a:r>
              <a:rPr lang="cs-CZ" sz="1050" dirty="0">
                <a:solidFill>
                  <a:srgbClr val="46505A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 2, 2019</a:t>
            </a:r>
          </a:p>
        </p:txBody>
      </p:sp>
    </p:spTree>
    <p:extLst>
      <p:ext uri="{BB962C8B-B14F-4D97-AF65-F5344CB8AC3E}">
        <p14:creationId xmlns:p14="http://schemas.microsoft.com/office/powerpoint/2010/main" val="7897508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rgbClr val="33AEAB"/>
                </a:solidFill>
              </a:rPr>
              <a:t>CPS </a:t>
            </a:r>
            <a:r>
              <a:rPr lang="cs-CZ" dirty="0" smtClean="0">
                <a:solidFill>
                  <a:srgbClr val="33AEAB"/>
                </a:solidFill>
              </a:rPr>
              <a:t>STAFF 2017–2019</a:t>
            </a:r>
            <a:endParaRPr lang="cs-CZ" dirty="0">
              <a:solidFill>
                <a:srgbClr val="33AEAB"/>
              </a:solidFill>
            </a:endParaRPr>
          </a:p>
        </p:txBody>
      </p:sp>
      <p:graphicFrame>
        <p:nvGraphicFramePr>
          <p:cNvPr id="15" name="Zástupný symbol pro obsah 14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1879649553"/>
              </p:ext>
            </p:extLst>
          </p:nvPr>
        </p:nvGraphicFramePr>
        <p:xfrm>
          <a:off x="1014484" y="1742915"/>
          <a:ext cx="6907324" cy="461193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7" name="Šestiúhelník 26"/>
          <p:cNvSpPr/>
          <p:nvPr/>
        </p:nvSpPr>
        <p:spPr>
          <a:xfrm rot="5400000">
            <a:off x="7771792" y="2036315"/>
            <a:ext cx="4377600" cy="3790800"/>
          </a:xfrm>
          <a:prstGeom prst="hexagon">
            <a:avLst>
              <a:gd name="adj" fmla="val 28758"/>
              <a:gd name="vf" fmla="val 115470"/>
            </a:avLst>
          </a:prstGeom>
          <a:blipFill dpi="0" rotWithShape="0">
            <a:blip r:embed="rId3"/>
            <a:srcRect/>
            <a:stretch>
              <a:fillRect l="-11034" t="-9447" r="-62186" b="9447"/>
            </a:stretch>
          </a:blipFill>
          <a:ln w="76200">
            <a:solidFill>
              <a:srgbClr val="33AEA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43993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CPS STAFF</a:t>
            </a:r>
            <a:endParaRPr lang="cs-CZ" dirty="0"/>
          </a:p>
        </p:txBody>
      </p:sp>
      <p:graphicFrame>
        <p:nvGraphicFramePr>
          <p:cNvPr id="7" name="Tabulk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92118374"/>
              </p:ext>
            </p:extLst>
          </p:nvPr>
        </p:nvGraphicFramePr>
        <p:xfrm>
          <a:off x="2768223" y="1690689"/>
          <a:ext cx="6655555" cy="4769252"/>
        </p:xfrm>
        <a:graphic>
          <a:graphicData uri="http://schemas.openxmlformats.org/drawingml/2006/table">
            <a:tbl>
              <a:tblPr firstRow="1" firstCol="1" bandRow="1"/>
              <a:tblGrid>
                <a:gridCol w="1868255">
                  <a:extLst>
                    <a:ext uri="{9D8B030D-6E8A-4147-A177-3AD203B41FA5}">
                      <a16:colId xmlns:a16="http://schemas.microsoft.com/office/drawing/2014/main" val="3274122308"/>
                    </a:ext>
                  </a:extLst>
                </a:gridCol>
                <a:gridCol w="1196825">
                  <a:extLst>
                    <a:ext uri="{9D8B030D-6E8A-4147-A177-3AD203B41FA5}">
                      <a16:colId xmlns:a16="http://schemas.microsoft.com/office/drawing/2014/main" val="4084487161"/>
                    </a:ext>
                  </a:extLst>
                </a:gridCol>
                <a:gridCol w="1196825">
                  <a:extLst>
                    <a:ext uri="{9D8B030D-6E8A-4147-A177-3AD203B41FA5}">
                      <a16:colId xmlns:a16="http://schemas.microsoft.com/office/drawing/2014/main" val="3423497061"/>
                    </a:ext>
                  </a:extLst>
                </a:gridCol>
                <a:gridCol w="1196825">
                  <a:extLst>
                    <a:ext uri="{9D8B030D-6E8A-4147-A177-3AD203B41FA5}">
                      <a16:colId xmlns:a16="http://schemas.microsoft.com/office/drawing/2014/main" val="2231321550"/>
                    </a:ext>
                  </a:extLst>
                </a:gridCol>
                <a:gridCol w="1196825">
                  <a:extLst>
                    <a:ext uri="{9D8B030D-6E8A-4147-A177-3AD203B41FA5}">
                      <a16:colId xmlns:a16="http://schemas.microsoft.com/office/drawing/2014/main" val="3257517047"/>
                    </a:ext>
                  </a:extLst>
                </a:gridCol>
              </a:tblGrid>
              <a:tr h="497187">
                <a:tc rowSpan="3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cs-CZ" sz="1000" b="1" dirty="0" smtClean="0">
                        <a:solidFill>
                          <a:srgbClr val="FFFFFF"/>
                        </a:solidFill>
                        <a:effectLst/>
                        <a:latin typeface="Segoe UI" panose="020B0502040204020203" pitchFamily="34" charset="0"/>
                        <a:ea typeface="Segoe UI Emoji" panose="020B0502040204020203" pitchFamily="34" charset="0"/>
                        <a:cs typeface="Segoe UI" panose="020B0502040204020203" pitchFamily="34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dirty="0" smtClean="0">
                          <a:solidFill>
                            <a:srgbClr val="FFFFFF"/>
                          </a:solidFill>
                          <a:effectLst/>
                          <a:latin typeface="Segoe UI" panose="020B0502040204020203" pitchFamily="34" charset="0"/>
                          <a:ea typeface="Segoe UI Emoji" panose="020B0502040204020203" pitchFamily="34" charset="0"/>
                          <a:cs typeface="Segoe UI" panose="020B0502040204020203" pitchFamily="34" charset="0"/>
                        </a:rPr>
                        <a:t>RESEARCHERS</a:t>
                      </a:r>
                      <a:endParaRPr lang="cs-CZ" sz="1100" b="1" dirty="0">
                        <a:solidFill>
                          <a:srgbClr val="46505A"/>
                        </a:solidFill>
                        <a:effectLst/>
                        <a:latin typeface="Segoe UI" panose="020B0502040204020203" pitchFamily="34" charset="0"/>
                        <a:ea typeface="Segoe UI Emoj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68580" marR="68580" marT="0" marB="0" anchor="ctr">
                    <a:lnL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6505A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b="1" dirty="0" smtClean="0">
                          <a:solidFill>
                            <a:srgbClr val="FFFFFF"/>
                          </a:solidFill>
                          <a:effectLst/>
                          <a:latin typeface="Segoe UI" panose="020B0502040204020203" pitchFamily="34" charset="0"/>
                          <a:ea typeface="Segoe UI Emoji" panose="020B0502040204020203" pitchFamily="34" charset="0"/>
                          <a:cs typeface="Segoe UI" panose="020B0502040204020203" pitchFamily="34" charset="0"/>
                        </a:rPr>
                        <a:t>201</a:t>
                      </a:r>
                      <a:r>
                        <a:rPr lang="cs-CZ" sz="1100" b="1" dirty="0" smtClean="0">
                          <a:solidFill>
                            <a:srgbClr val="FFFFFF"/>
                          </a:solidFill>
                          <a:effectLst/>
                          <a:latin typeface="Segoe UI" panose="020B0502040204020203" pitchFamily="34" charset="0"/>
                          <a:ea typeface="Segoe UI Emoji" panose="020B0502040204020203" pitchFamily="34" charset="0"/>
                          <a:cs typeface="Segoe UI" panose="020B0502040204020203" pitchFamily="34" charset="0"/>
                        </a:rPr>
                        <a:t>8</a:t>
                      </a:r>
                      <a:r>
                        <a:rPr lang="en-US" sz="1100" b="1" dirty="0" smtClean="0">
                          <a:solidFill>
                            <a:srgbClr val="FFFFFF"/>
                          </a:solidFill>
                          <a:effectLst/>
                          <a:latin typeface="Segoe UI" panose="020B0502040204020203" pitchFamily="34" charset="0"/>
                          <a:ea typeface="Segoe UI Emoji" panose="020B0502040204020203" pitchFamily="34" charset="0"/>
                          <a:cs typeface="Segoe UI" panose="020B0502040204020203" pitchFamily="34" charset="0"/>
                        </a:rPr>
                        <a:t> </a:t>
                      </a:r>
                      <a:r>
                        <a:rPr lang="en-US" sz="1100" b="1" dirty="0">
                          <a:solidFill>
                            <a:srgbClr val="FFFFFF"/>
                          </a:solidFill>
                          <a:effectLst/>
                          <a:latin typeface="Segoe UI" panose="020B0502040204020203" pitchFamily="34" charset="0"/>
                          <a:ea typeface="Segoe UI Emoji" panose="020B0502040204020203" pitchFamily="34" charset="0"/>
                          <a:cs typeface="Segoe UI" panose="020B0502040204020203" pitchFamily="34" charset="0"/>
                        </a:rPr>
                        <a:t>(</a:t>
                      </a:r>
                      <a:r>
                        <a:rPr lang="en-US" sz="1100" b="1" dirty="0" smtClean="0">
                          <a:solidFill>
                            <a:srgbClr val="FFFFFF"/>
                          </a:solidFill>
                          <a:effectLst/>
                          <a:latin typeface="Segoe UI" panose="020B0502040204020203" pitchFamily="34" charset="0"/>
                          <a:ea typeface="Segoe UI Emoji" panose="020B0502040204020203" pitchFamily="34" charset="0"/>
                          <a:cs typeface="Segoe UI" panose="020B0502040204020203" pitchFamily="34" charset="0"/>
                        </a:rPr>
                        <a:t>s</a:t>
                      </a:r>
                      <a:r>
                        <a:rPr lang="cs-CZ" sz="1100" b="1" dirty="0" err="1" smtClean="0">
                          <a:solidFill>
                            <a:srgbClr val="FFFFFF"/>
                          </a:solidFill>
                          <a:effectLst/>
                          <a:latin typeface="Segoe UI" panose="020B0502040204020203" pitchFamily="34" charset="0"/>
                          <a:ea typeface="Segoe UI Emoji" panose="020B0502040204020203" pitchFamily="34" charset="0"/>
                          <a:cs typeface="Segoe UI" panose="020B0502040204020203" pitchFamily="34" charset="0"/>
                        </a:rPr>
                        <a:t>tate</a:t>
                      </a:r>
                      <a:r>
                        <a:rPr lang="cs-CZ" sz="1100" b="1" dirty="0" smtClean="0">
                          <a:solidFill>
                            <a:srgbClr val="FFFFFF"/>
                          </a:solidFill>
                          <a:effectLst/>
                          <a:latin typeface="Segoe UI" panose="020B0502040204020203" pitchFamily="34" charset="0"/>
                          <a:ea typeface="Segoe UI Emoji" panose="020B0502040204020203" pitchFamily="34" charset="0"/>
                          <a:cs typeface="Segoe UI" panose="020B0502040204020203" pitchFamily="34" charset="0"/>
                        </a:rPr>
                        <a:t> as</a:t>
                      </a:r>
                      <a:r>
                        <a:rPr lang="cs-CZ" sz="1100" b="1" baseline="0" dirty="0" smtClean="0">
                          <a:solidFill>
                            <a:srgbClr val="FFFFFF"/>
                          </a:solidFill>
                          <a:effectLst/>
                          <a:latin typeface="Segoe UI" panose="020B0502040204020203" pitchFamily="34" charset="0"/>
                          <a:ea typeface="Segoe UI Emoji" panose="020B0502040204020203" pitchFamily="34" charset="0"/>
                          <a:cs typeface="Segoe UI" panose="020B0502040204020203" pitchFamily="34" charset="0"/>
                        </a:rPr>
                        <a:t> </a:t>
                      </a:r>
                      <a:r>
                        <a:rPr lang="cs-CZ" sz="1100" b="1" baseline="0" dirty="0" err="1" smtClean="0">
                          <a:solidFill>
                            <a:srgbClr val="FFFFFF"/>
                          </a:solidFill>
                          <a:effectLst/>
                          <a:latin typeface="Segoe UI" panose="020B0502040204020203" pitchFamily="34" charset="0"/>
                          <a:ea typeface="Segoe UI Emoji" panose="020B0502040204020203" pitchFamily="34" charset="0"/>
                          <a:cs typeface="Segoe UI" panose="020B0502040204020203" pitchFamily="34" charset="0"/>
                        </a:rPr>
                        <a:t>of</a:t>
                      </a:r>
                      <a:r>
                        <a:rPr lang="en-US" sz="1100" b="1" dirty="0" smtClean="0">
                          <a:solidFill>
                            <a:srgbClr val="FFFFFF"/>
                          </a:solidFill>
                          <a:effectLst/>
                          <a:latin typeface="Segoe UI" panose="020B0502040204020203" pitchFamily="34" charset="0"/>
                          <a:ea typeface="Segoe UI Emoji" panose="020B0502040204020203" pitchFamily="34" charset="0"/>
                          <a:cs typeface="Segoe UI" panose="020B0502040204020203" pitchFamily="34" charset="0"/>
                        </a:rPr>
                        <a:t> </a:t>
                      </a:r>
                      <a:r>
                        <a:rPr lang="cs-CZ" sz="1100" b="1" dirty="0" smtClean="0">
                          <a:solidFill>
                            <a:srgbClr val="FFFFFF"/>
                          </a:solidFill>
                          <a:effectLst/>
                          <a:latin typeface="Segoe UI" panose="020B0502040204020203" pitchFamily="34" charset="0"/>
                          <a:ea typeface="Segoe UI Emoji" panose="020B0502040204020203" pitchFamily="34" charset="0"/>
                          <a:cs typeface="Segoe UI" panose="020B0502040204020203" pitchFamily="34" charset="0"/>
                        </a:rPr>
                        <a:t>Dec</a:t>
                      </a:r>
                      <a:r>
                        <a:rPr lang="cs-CZ" sz="1100" b="1" baseline="0" dirty="0" smtClean="0">
                          <a:solidFill>
                            <a:srgbClr val="FFFFFF"/>
                          </a:solidFill>
                          <a:effectLst/>
                          <a:latin typeface="Segoe UI" panose="020B0502040204020203" pitchFamily="34" charset="0"/>
                          <a:ea typeface="Segoe UI Emoji" panose="020B0502040204020203" pitchFamily="34" charset="0"/>
                          <a:cs typeface="Segoe UI" panose="020B0502040204020203" pitchFamily="34" charset="0"/>
                        </a:rPr>
                        <a:t> </a:t>
                      </a:r>
                      <a:r>
                        <a:rPr lang="en-US" sz="1100" b="1" dirty="0" smtClean="0">
                          <a:solidFill>
                            <a:srgbClr val="FFFFFF"/>
                          </a:solidFill>
                          <a:effectLst/>
                          <a:latin typeface="Segoe UI" panose="020B0502040204020203" pitchFamily="34" charset="0"/>
                          <a:ea typeface="Segoe UI Emoji" panose="020B0502040204020203" pitchFamily="34" charset="0"/>
                          <a:cs typeface="Segoe UI" panose="020B0502040204020203" pitchFamily="34" charset="0"/>
                        </a:rPr>
                        <a:t>31</a:t>
                      </a:r>
                      <a:r>
                        <a:rPr lang="cs-CZ" sz="1100" b="1" dirty="0" smtClean="0">
                          <a:solidFill>
                            <a:srgbClr val="FFFFFF"/>
                          </a:solidFill>
                          <a:effectLst/>
                          <a:latin typeface="Segoe UI" panose="020B0502040204020203" pitchFamily="34" charset="0"/>
                          <a:ea typeface="Segoe UI Emoji" panose="020B0502040204020203" pitchFamily="34" charset="0"/>
                          <a:cs typeface="Segoe UI" panose="020B0502040204020203" pitchFamily="34" charset="0"/>
                        </a:rPr>
                        <a:t>, </a:t>
                      </a:r>
                      <a:r>
                        <a:rPr lang="en-US" sz="1100" b="1" dirty="0" smtClean="0">
                          <a:solidFill>
                            <a:srgbClr val="FFFFFF"/>
                          </a:solidFill>
                          <a:effectLst/>
                          <a:latin typeface="Segoe UI" panose="020B0502040204020203" pitchFamily="34" charset="0"/>
                          <a:ea typeface="Segoe UI Emoji" panose="020B0502040204020203" pitchFamily="34" charset="0"/>
                          <a:cs typeface="Segoe UI" panose="020B0502040204020203" pitchFamily="34" charset="0"/>
                        </a:rPr>
                        <a:t>201</a:t>
                      </a:r>
                      <a:r>
                        <a:rPr lang="cs-CZ" sz="1100" b="1" dirty="0" smtClean="0">
                          <a:solidFill>
                            <a:srgbClr val="FFFFFF"/>
                          </a:solidFill>
                          <a:effectLst/>
                          <a:latin typeface="Segoe UI" panose="020B0502040204020203" pitchFamily="34" charset="0"/>
                          <a:ea typeface="Segoe UI Emoji" panose="020B0502040204020203" pitchFamily="34" charset="0"/>
                          <a:cs typeface="Segoe UI" panose="020B0502040204020203" pitchFamily="34" charset="0"/>
                        </a:rPr>
                        <a:t>8</a:t>
                      </a:r>
                      <a:r>
                        <a:rPr lang="en-US" sz="1100" b="1" dirty="0" smtClean="0">
                          <a:solidFill>
                            <a:srgbClr val="FFFFFF"/>
                          </a:solidFill>
                          <a:effectLst/>
                          <a:latin typeface="Segoe UI" panose="020B0502040204020203" pitchFamily="34" charset="0"/>
                          <a:ea typeface="Segoe UI Emoji" panose="020B0502040204020203" pitchFamily="34" charset="0"/>
                          <a:cs typeface="Segoe UI" panose="020B0502040204020203" pitchFamily="34" charset="0"/>
                        </a:rPr>
                        <a:t>)</a:t>
                      </a:r>
                      <a:endParaRPr lang="cs-CZ" sz="1400" dirty="0">
                        <a:solidFill>
                          <a:srgbClr val="46505A"/>
                        </a:solidFill>
                        <a:effectLst/>
                        <a:latin typeface="Segoe UI" panose="020B0502040204020203" pitchFamily="34" charset="0"/>
                        <a:ea typeface="Segoe UI Emoj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68580" marR="68580" marT="0" marB="0" anchor="ctr">
                    <a:lnL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6505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b="1" dirty="0" smtClean="0">
                          <a:solidFill>
                            <a:srgbClr val="FFFFFF"/>
                          </a:solidFill>
                          <a:effectLst/>
                          <a:latin typeface="Segoe UI" panose="020B0502040204020203" pitchFamily="34" charset="0"/>
                          <a:ea typeface="Segoe UI Emoji" panose="020B0502040204020203" pitchFamily="34" charset="0"/>
                          <a:cs typeface="Segoe UI" panose="020B0502040204020203" pitchFamily="34" charset="0"/>
                        </a:rPr>
                        <a:t>201</a:t>
                      </a:r>
                      <a:r>
                        <a:rPr lang="cs-CZ" sz="1100" b="1" dirty="0" smtClean="0">
                          <a:solidFill>
                            <a:srgbClr val="FFFFFF"/>
                          </a:solidFill>
                          <a:effectLst/>
                          <a:latin typeface="Segoe UI" panose="020B0502040204020203" pitchFamily="34" charset="0"/>
                          <a:ea typeface="Segoe UI Emoji" panose="020B0502040204020203" pitchFamily="34" charset="0"/>
                          <a:cs typeface="Segoe UI" panose="020B0502040204020203" pitchFamily="34" charset="0"/>
                        </a:rPr>
                        <a:t>9</a:t>
                      </a:r>
                      <a:r>
                        <a:rPr lang="en-US" sz="1100" b="1" dirty="0" smtClean="0">
                          <a:solidFill>
                            <a:srgbClr val="FFFFFF"/>
                          </a:solidFill>
                          <a:effectLst/>
                          <a:latin typeface="Segoe UI" panose="020B0502040204020203" pitchFamily="34" charset="0"/>
                          <a:ea typeface="Segoe UI Emoji" panose="020B0502040204020203" pitchFamily="34" charset="0"/>
                          <a:cs typeface="Segoe UI" panose="020B0502040204020203" pitchFamily="34" charset="0"/>
                        </a:rPr>
                        <a:t> (</a:t>
                      </a:r>
                      <a:r>
                        <a:rPr lang="cs-CZ" sz="1100" b="1" dirty="0" err="1" smtClean="0">
                          <a:solidFill>
                            <a:srgbClr val="FFFFFF"/>
                          </a:solidFill>
                          <a:effectLst/>
                          <a:latin typeface="Segoe UI" panose="020B0502040204020203" pitchFamily="34" charset="0"/>
                          <a:ea typeface="Segoe UI Emoji" panose="020B0502040204020203" pitchFamily="34" charset="0"/>
                          <a:cs typeface="Segoe UI" panose="020B0502040204020203" pitchFamily="34" charset="0"/>
                        </a:rPr>
                        <a:t>state</a:t>
                      </a:r>
                      <a:r>
                        <a:rPr lang="cs-CZ" sz="1100" b="1" dirty="0" smtClean="0">
                          <a:solidFill>
                            <a:srgbClr val="FFFFFF"/>
                          </a:solidFill>
                          <a:effectLst/>
                          <a:latin typeface="Segoe UI" panose="020B0502040204020203" pitchFamily="34" charset="0"/>
                          <a:ea typeface="Segoe UI Emoji" panose="020B0502040204020203" pitchFamily="34" charset="0"/>
                          <a:cs typeface="Segoe UI" panose="020B0502040204020203" pitchFamily="34" charset="0"/>
                        </a:rPr>
                        <a:t> as </a:t>
                      </a:r>
                      <a:r>
                        <a:rPr lang="cs-CZ" sz="1100" b="1" dirty="0" err="1" smtClean="0">
                          <a:solidFill>
                            <a:srgbClr val="FFFFFF"/>
                          </a:solidFill>
                          <a:effectLst/>
                          <a:latin typeface="Segoe UI" panose="020B0502040204020203" pitchFamily="34" charset="0"/>
                          <a:ea typeface="Segoe UI Emoji" panose="020B0502040204020203" pitchFamily="34" charset="0"/>
                          <a:cs typeface="Segoe UI" panose="020B0502040204020203" pitchFamily="34" charset="0"/>
                        </a:rPr>
                        <a:t>of</a:t>
                      </a:r>
                      <a:r>
                        <a:rPr lang="en-US" sz="1100" b="1" dirty="0" smtClean="0">
                          <a:solidFill>
                            <a:srgbClr val="FFFFFF"/>
                          </a:solidFill>
                          <a:effectLst/>
                          <a:latin typeface="Segoe UI" panose="020B0502040204020203" pitchFamily="34" charset="0"/>
                          <a:ea typeface="Segoe UI Emoji" panose="020B0502040204020203" pitchFamily="34" charset="0"/>
                          <a:cs typeface="Segoe UI" panose="020B0502040204020203" pitchFamily="34" charset="0"/>
                        </a:rPr>
                        <a:t> </a:t>
                      </a:r>
                      <a:r>
                        <a:rPr lang="cs-CZ" sz="1100" b="1" dirty="0" smtClean="0">
                          <a:solidFill>
                            <a:srgbClr val="FFFFFF"/>
                          </a:solidFill>
                          <a:effectLst/>
                          <a:latin typeface="Segoe UI" panose="020B0502040204020203" pitchFamily="34" charset="0"/>
                          <a:ea typeface="Segoe UI Emoji" panose="020B0502040204020203" pitchFamily="34" charset="0"/>
                          <a:cs typeface="Segoe UI" panose="020B0502040204020203" pitchFamily="34" charset="0"/>
                        </a:rPr>
                        <a:t>Dec 2, </a:t>
                      </a:r>
                      <a:r>
                        <a:rPr lang="en-US" sz="1100" b="1" dirty="0" smtClean="0">
                          <a:solidFill>
                            <a:srgbClr val="FFFFFF"/>
                          </a:solidFill>
                          <a:effectLst/>
                          <a:latin typeface="Segoe UI" panose="020B0502040204020203" pitchFamily="34" charset="0"/>
                          <a:ea typeface="Segoe UI Emoji" panose="020B0502040204020203" pitchFamily="34" charset="0"/>
                          <a:cs typeface="Segoe UI" panose="020B0502040204020203" pitchFamily="34" charset="0"/>
                        </a:rPr>
                        <a:t>201</a:t>
                      </a:r>
                      <a:r>
                        <a:rPr lang="cs-CZ" sz="1100" b="1" dirty="0" smtClean="0">
                          <a:solidFill>
                            <a:srgbClr val="FFFFFF"/>
                          </a:solidFill>
                          <a:effectLst/>
                          <a:latin typeface="Segoe UI" panose="020B0502040204020203" pitchFamily="34" charset="0"/>
                          <a:ea typeface="Segoe UI Emoji" panose="020B0502040204020203" pitchFamily="34" charset="0"/>
                          <a:cs typeface="Segoe UI" panose="020B0502040204020203" pitchFamily="34" charset="0"/>
                        </a:rPr>
                        <a:t>9</a:t>
                      </a:r>
                      <a:r>
                        <a:rPr lang="en-US" sz="1100" b="1" dirty="0" smtClean="0">
                          <a:solidFill>
                            <a:srgbClr val="FFFFFF"/>
                          </a:solidFill>
                          <a:effectLst/>
                          <a:latin typeface="Segoe UI" panose="020B0502040204020203" pitchFamily="34" charset="0"/>
                          <a:ea typeface="Segoe UI Emoji" panose="020B0502040204020203" pitchFamily="34" charset="0"/>
                          <a:cs typeface="Segoe UI" panose="020B0502040204020203" pitchFamily="34" charset="0"/>
                        </a:rPr>
                        <a:t>)</a:t>
                      </a:r>
                      <a:endParaRPr lang="cs-CZ" sz="1400" dirty="0">
                        <a:solidFill>
                          <a:srgbClr val="46505A"/>
                        </a:solidFill>
                        <a:effectLst/>
                        <a:latin typeface="Segoe UI" panose="020B0502040204020203" pitchFamily="34" charset="0"/>
                        <a:ea typeface="Segoe UI Emoj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68580" marR="68580" marT="0" marB="0" anchor="ctr">
                    <a:lnL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6505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0213124"/>
                  </a:ext>
                </a:extLst>
              </a:tr>
              <a:tr h="552404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 b="1" dirty="0" smtClean="0">
                          <a:solidFill>
                            <a:srgbClr val="FFFFFF"/>
                          </a:solidFill>
                          <a:effectLst/>
                          <a:latin typeface="Segoe UI" panose="020B0502040204020203" pitchFamily="34" charset="0"/>
                          <a:ea typeface="Segoe UI Emoji" panose="020B0502040204020203" pitchFamily="34" charset="0"/>
                          <a:cs typeface="Segoe UI" panose="020B0502040204020203" pitchFamily="34" charset="0"/>
                        </a:rPr>
                        <a:t>NUMBER </a:t>
                      </a:r>
                      <a:r>
                        <a:rPr lang="en-US" sz="1000" b="1" dirty="0">
                          <a:solidFill>
                            <a:srgbClr val="FFFFFF"/>
                          </a:solidFill>
                          <a:effectLst/>
                          <a:latin typeface="Segoe UI" panose="020B0502040204020203" pitchFamily="34" charset="0"/>
                          <a:ea typeface="Segoe UI Emoji" panose="020B0502040204020203" pitchFamily="34" charset="0"/>
                          <a:cs typeface="Segoe UI" panose="020B0502040204020203" pitchFamily="34" charset="0"/>
                        </a:rPr>
                        <a:t>OF PERSONS</a:t>
                      </a:r>
                      <a:endParaRPr lang="cs-CZ" sz="1100" b="1" dirty="0">
                        <a:solidFill>
                          <a:srgbClr val="46505A"/>
                        </a:solidFill>
                        <a:effectLst/>
                        <a:latin typeface="Segoe UI" panose="020B0502040204020203" pitchFamily="34" charset="0"/>
                        <a:ea typeface="Segoe UI Emoj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68580" marR="68580" marT="0" marB="0" anchor="ctr">
                    <a:lnL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6505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effectLst/>
                          <a:latin typeface="Segoe UI" panose="020B0502040204020203" pitchFamily="34" charset="0"/>
                          <a:ea typeface="Segoe UI Emoji" panose="020B0502040204020203" pitchFamily="34" charset="0"/>
                          <a:cs typeface="Segoe UI" panose="020B0502040204020203" pitchFamily="34" charset="0"/>
                        </a:rPr>
                        <a:t>FTE</a:t>
                      </a:r>
                      <a:endParaRPr lang="cs-CZ" sz="1100" b="1" dirty="0">
                        <a:solidFill>
                          <a:srgbClr val="46505A"/>
                        </a:solidFill>
                        <a:effectLst/>
                        <a:latin typeface="Segoe UI" panose="020B0502040204020203" pitchFamily="34" charset="0"/>
                        <a:ea typeface="Segoe UI Emoj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68580" marR="68580" marT="0" marB="0" anchor="ctr">
                    <a:lnL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6505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 b="1" dirty="0" smtClean="0">
                          <a:solidFill>
                            <a:srgbClr val="FFFFFF"/>
                          </a:solidFill>
                          <a:effectLst/>
                          <a:latin typeface="Segoe UI" panose="020B0502040204020203" pitchFamily="34" charset="0"/>
                          <a:ea typeface="Segoe UI Emoji" panose="020B0502040204020203" pitchFamily="34" charset="0"/>
                          <a:cs typeface="Segoe UI" panose="020B0502040204020203" pitchFamily="34" charset="0"/>
                        </a:rPr>
                        <a:t>NUMBER </a:t>
                      </a:r>
                      <a:r>
                        <a:rPr lang="en-US" sz="1000" b="1" dirty="0">
                          <a:solidFill>
                            <a:srgbClr val="FFFFFF"/>
                          </a:solidFill>
                          <a:effectLst/>
                          <a:latin typeface="Segoe UI" panose="020B0502040204020203" pitchFamily="34" charset="0"/>
                          <a:ea typeface="Segoe UI Emoji" panose="020B0502040204020203" pitchFamily="34" charset="0"/>
                          <a:cs typeface="Segoe UI" panose="020B0502040204020203" pitchFamily="34" charset="0"/>
                        </a:rPr>
                        <a:t>OF PERSONS</a:t>
                      </a:r>
                      <a:endParaRPr lang="cs-CZ" sz="1100" b="1" dirty="0">
                        <a:solidFill>
                          <a:srgbClr val="46505A"/>
                        </a:solidFill>
                        <a:effectLst/>
                        <a:latin typeface="Segoe UI" panose="020B0502040204020203" pitchFamily="34" charset="0"/>
                        <a:ea typeface="Segoe UI Emoj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68580" marR="68580" marT="0" marB="0" anchor="ctr">
                    <a:lnL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6505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effectLst/>
                          <a:latin typeface="Segoe UI" panose="020B0502040204020203" pitchFamily="34" charset="0"/>
                          <a:ea typeface="Segoe UI Emoji" panose="020B0502040204020203" pitchFamily="34" charset="0"/>
                          <a:cs typeface="Segoe UI" panose="020B0502040204020203" pitchFamily="34" charset="0"/>
                        </a:rPr>
                        <a:t>FTE</a:t>
                      </a:r>
                      <a:endParaRPr lang="cs-CZ" sz="1100" b="1" dirty="0">
                        <a:solidFill>
                          <a:srgbClr val="46505A"/>
                        </a:solidFill>
                        <a:effectLst/>
                        <a:latin typeface="Segoe UI" panose="020B0502040204020203" pitchFamily="34" charset="0"/>
                        <a:ea typeface="Segoe UI Emoj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68580" marR="68580" marT="0" marB="0" anchor="ctr">
                    <a:lnL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6505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5707513"/>
                  </a:ext>
                </a:extLst>
              </a:tr>
              <a:tr h="497187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b="1" dirty="0" smtClean="0">
                          <a:solidFill>
                            <a:srgbClr val="46505A"/>
                          </a:solidFill>
                          <a:effectLst/>
                          <a:latin typeface="Segoe UI" panose="020B0502040204020203" pitchFamily="34" charset="0"/>
                          <a:ea typeface="Segoe UI Emoji" panose="020B0502040204020203" pitchFamily="34" charset="0"/>
                          <a:cs typeface="Segoe UI" panose="020B0502040204020203" pitchFamily="34" charset="0"/>
                        </a:rPr>
                        <a:t>113</a:t>
                      </a:r>
                      <a:endParaRPr lang="cs-CZ" sz="1400" b="1" dirty="0">
                        <a:solidFill>
                          <a:srgbClr val="46505A"/>
                        </a:solidFill>
                        <a:effectLst/>
                        <a:latin typeface="Segoe UI" panose="020B0502040204020203" pitchFamily="34" charset="0"/>
                        <a:ea typeface="Segoe UI Emoj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68580" marR="324000" marT="0" marB="0" anchor="ctr">
                    <a:lnL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b="1" dirty="0" smtClean="0">
                          <a:solidFill>
                            <a:srgbClr val="46505A"/>
                          </a:solidFill>
                          <a:effectLst/>
                          <a:latin typeface="Segoe UI" panose="020B0502040204020203" pitchFamily="34" charset="0"/>
                          <a:ea typeface="Segoe UI Emoji" panose="020B0502040204020203" pitchFamily="34" charset="0"/>
                          <a:cs typeface="Segoe UI" panose="020B0502040204020203" pitchFamily="34" charset="0"/>
                        </a:rPr>
                        <a:t>71.88</a:t>
                      </a:r>
                      <a:endParaRPr lang="cs-CZ" sz="1400" b="1" dirty="0">
                        <a:solidFill>
                          <a:srgbClr val="46505A"/>
                        </a:solidFill>
                        <a:effectLst/>
                        <a:latin typeface="Segoe UI" panose="020B0502040204020203" pitchFamily="34" charset="0"/>
                        <a:ea typeface="Segoe UI Emoj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68580" marR="324000" marT="0" marB="0" anchor="ctr">
                    <a:lnL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b="1" dirty="0" smtClean="0">
                          <a:ln>
                            <a:noFill/>
                          </a:ln>
                          <a:solidFill>
                            <a:srgbClr val="46505A"/>
                          </a:solidFill>
                          <a:effectLst/>
                          <a:latin typeface="Segoe UI" panose="020B0502040204020203" pitchFamily="34" charset="0"/>
                          <a:ea typeface="Segoe UI Emoji" panose="020B0502040204020203" pitchFamily="34" charset="0"/>
                          <a:cs typeface="Segoe UI" panose="020B0502040204020203" pitchFamily="34" charset="0"/>
                        </a:rPr>
                        <a:t>11</a:t>
                      </a:r>
                      <a:r>
                        <a:rPr lang="cs-CZ" sz="1400" b="1" dirty="0" smtClean="0">
                          <a:ln>
                            <a:noFill/>
                          </a:ln>
                          <a:solidFill>
                            <a:srgbClr val="46505A"/>
                          </a:solidFill>
                          <a:effectLst/>
                          <a:latin typeface="Segoe UI" panose="020B0502040204020203" pitchFamily="34" charset="0"/>
                          <a:ea typeface="Segoe UI Emoji" panose="020B0502040204020203" pitchFamily="34" charset="0"/>
                          <a:cs typeface="Segoe UI" panose="020B0502040204020203" pitchFamily="34" charset="0"/>
                        </a:rPr>
                        <a:t>9</a:t>
                      </a:r>
                      <a:endParaRPr lang="cs-CZ" sz="1050" b="1" dirty="0">
                        <a:solidFill>
                          <a:srgbClr val="46505A"/>
                        </a:solidFill>
                        <a:effectLst/>
                        <a:latin typeface="Segoe UI" panose="020B0502040204020203" pitchFamily="34" charset="0"/>
                        <a:ea typeface="Segoe UI Emoj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68580" marR="324000" marT="0" marB="0" anchor="ctr">
                    <a:lnL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b="1" dirty="0" smtClean="0">
                          <a:ln>
                            <a:noFill/>
                          </a:ln>
                          <a:solidFill>
                            <a:srgbClr val="46505A"/>
                          </a:solidFill>
                          <a:effectLst/>
                          <a:latin typeface="Segoe UI" panose="020B0502040204020203" pitchFamily="34" charset="0"/>
                          <a:ea typeface="Segoe UI Emoji" panose="020B0502040204020203" pitchFamily="34" charset="0"/>
                          <a:cs typeface="Segoe UI" panose="020B0502040204020203" pitchFamily="34" charset="0"/>
                        </a:rPr>
                        <a:t>7</a:t>
                      </a:r>
                      <a:r>
                        <a:rPr lang="cs-CZ" sz="1400" b="1" dirty="0" smtClean="0">
                          <a:ln>
                            <a:noFill/>
                          </a:ln>
                          <a:solidFill>
                            <a:srgbClr val="46505A"/>
                          </a:solidFill>
                          <a:effectLst/>
                          <a:latin typeface="Segoe UI" panose="020B0502040204020203" pitchFamily="34" charset="0"/>
                          <a:ea typeface="Segoe UI Emoji" panose="020B0502040204020203" pitchFamily="34" charset="0"/>
                          <a:cs typeface="Segoe UI" panose="020B0502040204020203" pitchFamily="34" charset="0"/>
                        </a:rPr>
                        <a:t>6.6</a:t>
                      </a:r>
                      <a:r>
                        <a:rPr lang="en-US" sz="1400" b="1" dirty="0" smtClean="0">
                          <a:ln>
                            <a:noFill/>
                          </a:ln>
                          <a:solidFill>
                            <a:srgbClr val="46505A"/>
                          </a:solidFill>
                          <a:effectLst/>
                          <a:latin typeface="Segoe UI" panose="020B0502040204020203" pitchFamily="34" charset="0"/>
                          <a:ea typeface="Segoe UI Emoji" panose="020B0502040204020203" pitchFamily="34" charset="0"/>
                          <a:cs typeface="Segoe UI" panose="020B0502040204020203" pitchFamily="34" charset="0"/>
                        </a:rPr>
                        <a:t>8</a:t>
                      </a:r>
                      <a:endParaRPr lang="cs-CZ" sz="1050" b="1" dirty="0">
                        <a:solidFill>
                          <a:srgbClr val="46505A"/>
                        </a:solidFill>
                        <a:effectLst/>
                        <a:latin typeface="Segoe UI" panose="020B0502040204020203" pitchFamily="34" charset="0"/>
                        <a:ea typeface="Segoe UI Emoj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68580" marR="324000" marT="0" marB="0" anchor="ctr">
                    <a:lnL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58852578"/>
                  </a:ext>
                </a:extLst>
              </a:tr>
              <a:tr h="497187">
                <a:tc>
                  <a:txBody>
                    <a:bodyPr/>
                    <a:lstStyle/>
                    <a:p>
                      <a:pPr marL="21590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 b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egoe UI" panose="020B0502040204020203" pitchFamily="34" charset="0"/>
                          <a:ea typeface="Segoe UI Emoji" panose="020B0502040204020203" pitchFamily="34" charset="0"/>
                          <a:cs typeface="Segoe UI" panose="020B0502040204020203" pitchFamily="34" charset="0"/>
                        </a:rPr>
                        <a:t>prof. </a:t>
                      </a:r>
                      <a:endParaRPr lang="cs-CZ" sz="1100" b="0" dirty="0">
                        <a:solidFill>
                          <a:srgbClr val="46505A"/>
                        </a:solidFill>
                        <a:effectLst/>
                        <a:latin typeface="Segoe UI" panose="020B0502040204020203" pitchFamily="34" charset="0"/>
                        <a:ea typeface="Segoe UI Emoj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180000" marR="68580" marT="0" marB="0" anchor="ctr">
                    <a:lnL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6505A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ln>
                            <a:noFill/>
                          </a:ln>
                          <a:solidFill>
                            <a:srgbClr val="46505A"/>
                          </a:solidFill>
                          <a:effectLst/>
                          <a:latin typeface="Segoe UI" panose="020B0502040204020203" pitchFamily="34" charset="0"/>
                          <a:ea typeface="Segoe UI Emoji" panose="020B0502040204020203" pitchFamily="34" charset="0"/>
                          <a:cs typeface="Segoe UI" panose="020B0502040204020203" pitchFamily="34" charset="0"/>
                        </a:rPr>
                        <a:t>4</a:t>
                      </a:r>
                      <a:endParaRPr lang="cs-CZ" sz="1050" dirty="0">
                        <a:solidFill>
                          <a:srgbClr val="46505A"/>
                        </a:solidFill>
                        <a:effectLst/>
                        <a:latin typeface="Segoe UI" panose="020B0502040204020203" pitchFamily="34" charset="0"/>
                        <a:ea typeface="Segoe UI Emoj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68580" marR="324000" marT="0" marB="0" anchor="ctr">
                    <a:lnL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ln>
                            <a:noFill/>
                          </a:ln>
                          <a:solidFill>
                            <a:srgbClr val="46505A"/>
                          </a:solidFill>
                          <a:effectLst/>
                          <a:latin typeface="Segoe UI" panose="020B0502040204020203" pitchFamily="34" charset="0"/>
                          <a:ea typeface="Segoe UI Emoji" panose="020B0502040204020203" pitchFamily="34" charset="0"/>
                          <a:cs typeface="Segoe UI" panose="020B0502040204020203" pitchFamily="34" charset="0"/>
                        </a:rPr>
                        <a:t>1.</a:t>
                      </a:r>
                      <a:r>
                        <a:rPr lang="cs-CZ" sz="1400" dirty="0" smtClean="0">
                          <a:ln>
                            <a:noFill/>
                          </a:ln>
                          <a:solidFill>
                            <a:srgbClr val="46505A"/>
                          </a:solidFill>
                          <a:effectLst/>
                          <a:latin typeface="Segoe UI" panose="020B0502040204020203" pitchFamily="34" charset="0"/>
                          <a:ea typeface="Segoe UI Emoji" panose="020B0502040204020203" pitchFamily="34" charset="0"/>
                          <a:cs typeface="Segoe UI" panose="020B0502040204020203" pitchFamily="34" charset="0"/>
                        </a:rPr>
                        <a:t>73</a:t>
                      </a:r>
                      <a:endParaRPr lang="cs-CZ" sz="1050" dirty="0">
                        <a:solidFill>
                          <a:srgbClr val="46505A"/>
                        </a:solidFill>
                        <a:effectLst/>
                        <a:latin typeface="Segoe UI" panose="020B0502040204020203" pitchFamily="34" charset="0"/>
                        <a:ea typeface="Segoe UI Emoj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68580" marR="324000" marT="0" marB="0" anchor="ctr">
                    <a:lnL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ln>
                            <a:noFill/>
                          </a:ln>
                          <a:solidFill>
                            <a:srgbClr val="46505A"/>
                          </a:solidFill>
                          <a:effectLst/>
                          <a:latin typeface="Segoe UI" panose="020B0502040204020203" pitchFamily="34" charset="0"/>
                          <a:ea typeface="Segoe UI Emoji" panose="020B0502040204020203" pitchFamily="34" charset="0"/>
                          <a:cs typeface="Segoe UI" panose="020B0502040204020203" pitchFamily="34" charset="0"/>
                        </a:rPr>
                        <a:t>6</a:t>
                      </a:r>
                      <a:endParaRPr lang="cs-CZ" sz="1050" dirty="0">
                        <a:solidFill>
                          <a:srgbClr val="46505A"/>
                        </a:solidFill>
                        <a:effectLst/>
                        <a:latin typeface="Segoe UI" panose="020B0502040204020203" pitchFamily="34" charset="0"/>
                        <a:ea typeface="Segoe UI Emoj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68580" marR="324000" marT="0" marB="0" anchor="ctr">
                    <a:lnL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ln>
                            <a:noFill/>
                          </a:ln>
                          <a:solidFill>
                            <a:srgbClr val="46505A"/>
                          </a:solidFill>
                          <a:effectLst/>
                          <a:latin typeface="Segoe UI" panose="020B0502040204020203" pitchFamily="34" charset="0"/>
                          <a:ea typeface="Segoe UI Emoji" panose="020B0502040204020203" pitchFamily="34" charset="0"/>
                          <a:cs typeface="Segoe UI" panose="020B0502040204020203" pitchFamily="34" charset="0"/>
                        </a:rPr>
                        <a:t>3</a:t>
                      </a:r>
                      <a:r>
                        <a:rPr lang="cs-CZ" sz="1400" dirty="0" smtClean="0">
                          <a:ln>
                            <a:noFill/>
                          </a:ln>
                          <a:solidFill>
                            <a:srgbClr val="46505A"/>
                          </a:solidFill>
                          <a:effectLst/>
                          <a:latin typeface="Segoe UI" panose="020B0502040204020203" pitchFamily="34" charset="0"/>
                          <a:ea typeface="Segoe UI Emoji" panose="020B0502040204020203" pitchFamily="34" charset="0"/>
                          <a:cs typeface="Segoe UI" panose="020B0502040204020203" pitchFamily="34" charset="0"/>
                        </a:rPr>
                        <a:t>.</a:t>
                      </a:r>
                      <a:r>
                        <a:rPr lang="en-US" sz="1400" dirty="0" smtClean="0">
                          <a:ln>
                            <a:noFill/>
                          </a:ln>
                          <a:solidFill>
                            <a:srgbClr val="46505A"/>
                          </a:solidFill>
                          <a:effectLst/>
                          <a:latin typeface="Segoe UI" panose="020B0502040204020203" pitchFamily="34" charset="0"/>
                          <a:ea typeface="Segoe UI Emoji" panose="020B0502040204020203" pitchFamily="34" charset="0"/>
                          <a:cs typeface="Segoe UI" panose="020B0502040204020203" pitchFamily="34" charset="0"/>
                        </a:rPr>
                        <a:t>2</a:t>
                      </a:r>
                      <a:r>
                        <a:rPr lang="cs-CZ" sz="1400" dirty="0" smtClean="0">
                          <a:ln>
                            <a:noFill/>
                          </a:ln>
                          <a:solidFill>
                            <a:srgbClr val="46505A"/>
                          </a:solidFill>
                          <a:effectLst/>
                          <a:latin typeface="Segoe UI" panose="020B0502040204020203" pitchFamily="34" charset="0"/>
                          <a:ea typeface="Segoe UI Emoji" panose="020B0502040204020203" pitchFamily="34" charset="0"/>
                          <a:cs typeface="Segoe UI" panose="020B0502040204020203" pitchFamily="34" charset="0"/>
                        </a:rPr>
                        <a:t>0</a:t>
                      </a:r>
                      <a:endParaRPr lang="cs-CZ" sz="1050" dirty="0">
                        <a:solidFill>
                          <a:srgbClr val="46505A"/>
                        </a:solidFill>
                        <a:effectLst/>
                        <a:latin typeface="Segoe UI" panose="020B0502040204020203" pitchFamily="34" charset="0"/>
                        <a:ea typeface="Segoe UI Emoj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68580" marR="324000" marT="0" marB="0" anchor="ctr">
                    <a:lnL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43746490"/>
                  </a:ext>
                </a:extLst>
              </a:tr>
              <a:tr h="497187">
                <a:tc>
                  <a:txBody>
                    <a:bodyPr/>
                    <a:lstStyle/>
                    <a:p>
                      <a:pPr marL="21590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egoe UI" panose="020B0502040204020203" pitchFamily="34" charset="0"/>
                          <a:ea typeface="Segoe UI Emoji" panose="020B0502040204020203" pitchFamily="34" charset="0"/>
                          <a:cs typeface="Segoe UI" panose="020B0502040204020203" pitchFamily="34" charset="0"/>
                        </a:rPr>
                        <a:t>Assoc</a:t>
                      </a:r>
                      <a:r>
                        <a:rPr lang="en-US" sz="100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egoe UI" panose="020B0502040204020203" pitchFamily="34" charset="0"/>
                          <a:ea typeface="Segoe UI Emoji" panose="020B0502040204020203" pitchFamily="34" charset="0"/>
                          <a:cs typeface="Segoe UI" panose="020B0502040204020203" pitchFamily="34" charset="0"/>
                        </a:rPr>
                        <a:t>. Prof.</a:t>
                      </a:r>
                      <a:endParaRPr lang="cs-CZ" sz="1100" dirty="0">
                        <a:solidFill>
                          <a:srgbClr val="46505A"/>
                        </a:solidFill>
                        <a:effectLst/>
                        <a:latin typeface="Segoe UI" panose="020B0502040204020203" pitchFamily="34" charset="0"/>
                        <a:ea typeface="Segoe UI Emoj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180000" marR="68580" marT="0" marB="0" anchor="ctr">
                    <a:lnL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6505A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ln>
                            <a:noFill/>
                          </a:ln>
                          <a:solidFill>
                            <a:srgbClr val="46505A"/>
                          </a:solidFill>
                          <a:effectLst/>
                          <a:latin typeface="Segoe UI" panose="020B0502040204020203" pitchFamily="34" charset="0"/>
                          <a:ea typeface="Segoe UI Emoji" panose="020B0502040204020203" pitchFamily="34" charset="0"/>
                          <a:cs typeface="Segoe UI" panose="020B0502040204020203" pitchFamily="34" charset="0"/>
                        </a:rPr>
                        <a:t>15</a:t>
                      </a:r>
                      <a:endParaRPr lang="cs-CZ" sz="1050" dirty="0">
                        <a:solidFill>
                          <a:srgbClr val="46505A"/>
                        </a:solidFill>
                        <a:effectLst/>
                        <a:latin typeface="Segoe UI" panose="020B0502040204020203" pitchFamily="34" charset="0"/>
                        <a:ea typeface="Segoe UI Emoj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68580" marR="324000" marT="0" marB="0" anchor="ctr">
                    <a:lnL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 smtClean="0">
                          <a:solidFill>
                            <a:srgbClr val="46505A"/>
                          </a:solidFill>
                          <a:effectLst/>
                          <a:latin typeface="Segoe UI" panose="020B0502040204020203" pitchFamily="34" charset="0"/>
                          <a:ea typeface="Segoe UI Emoji" panose="020B0502040204020203" pitchFamily="34" charset="0"/>
                          <a:cs typeface="Segoe UI" panose="020B0502040204020203" pitchFamily="34" charset="0"/>
                        </a:rPr>
                        <a:t>8.15</a:t>
                      </a:r>
                      <a:endParaRPr lang="cs-CZ" sz="1400" dirty="0">
                        <a:solidFill>
                          <a:srgbClr val="46505A"/>
                        </a:solidFill>
                        <a:effectLst/>
                        <a:latin typeface="Segoe UI" panose="020B0502040204020203" pitchFamily="34" charset="0"/>
                        <a:ea typeface="Segoe UI Emoj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68580" marR="324000" marT="0" marB="0" anchor="ctr">
                    <a:lnL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ln>
                            <a:noFill/>
                          </a:ln>
                          <a:solidFill>
                            <a:srgbClr val="46505A"/>
                          </a:solidFill>
                          <a:effectLst/>
                          <a:latin typeface="Segoe UI" panose="020B0502040204020203" pitchFamily="34" charset="0"/>
                          <a:ea typeface="Segoe UI Emoji" panose="020B0502040204020203" pitchFamily="34" charset="0"/>
                          <a:cs typeface="Segoe UI" panose="020B0502040204020203" pitchFamily="34" charset="0"/>
                        </a:rPr>
                        <a:t>1</a:t>
                      </a:r>
                      <a:r>
                        <a:rPr lang="cs-CZ" sz="1400" dirty="0" smtClean="0">
                          <a:ln>
                            <a:noFill/>
                          </a:ln>
                          <a:solidFill>
                            <a:srgbClr val="46505A"/>
                          </a:solidFill>
                          <a:effectLst/>
                          <a:latin typeface="Segoe UI" panose="020B0502040204020203" pitchFamily="34" charset="0"/>
                          <a:ea typeface="Segoe UI Emoji" panose="020B0502040204020203" pitchFamily="34" charset="0"/>
                          <a:cs typeface="Segoe UI" panose="020B0502040204020203" pitchFamily="34" charset="0"/>
                        </a:rPr>
                        <a:t>8</a:t>
                      </a:r>
                      <a:endParaRPr lang="cs-CZ" sz="1050" dirty="0">
                        <a:solidFill>
                          <a:srgbClr val="46505A"/>
                        </a:solidFill>
                        <a:effectLst/>
                        <a:latin typeface="Segoe UI" panose="020B0502040204020203" pitchFamily="34" charset="0"/>
                        <a:ea typeface="Segoe UI Emoj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68580" marR="324000" marT="0" marB="0" anchor="ctr">
                    <a:lnL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 smtClean="0">
                          <a:ln>
                            <a:noFill/>
                          </a:ln>
                          <a:solidFill>
                            <a:srgbClr val="46505A"/>
                          </a:solidFill>
                          <a:effectLst/>
                          <a:latin typeface="Segoe UI" panose="020B0502040204020203" pitchFamily="34" charset="0"/>
                          <a:ea typeface="Segoe UI Emoji" panose="020B0502040204020203" pitchFamily="34" charset="0"/>
                          <a:cs typeface="Segoe UI" panose="020B0502040204020203" pitchFamily="34" charset="0"/>
                        </a:rPr>
                        <a:t>8.40</a:t>
                      </a:r>
                      <a:endParaRPr lang="cs-CZ" sz="1050" dirty="0">
                        <a:solidFill>
                          <a:srgbClr val="46505A"/>
                        </a:solidFill>
                        <a:effectLst/>
                        <a:latin typeface="Segoe UI" panose="020B0502040204020203" pitchFamily="34" charset="0"/>
                        <a:ea typeface="Segoe UI Emoj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68580" marR="324000" marT="0" marB="0" anchor="ctr">
                    <a:lnL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06473005"/>
                  </a:ext>
                </a:extLst>
              </a:tr>
              <a:tr h="497187">
                <a:tc>
                  <a:txBody>
                    <a:bodyPr/>
                    <a:lstStyle/>
                    <a:p>
                      <a:pPr marL="21590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 b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egoe UI" panose="020B0502040204020203" pitchFamily="34" charset="0"/>
                          <a:ea typeface="Segoe UI Emoji" panose="020B0502040204020203" pitchFamily="34" charset="0"/>
                          <a:cs typeface="Segoe UI" panose="020B0502040204020203" pitchFamily="34" charset="0"/>
                        </a:rPr>
                        <a:t>Ph.D., Dr.</a:t>
                      </a:r>
                      <a:endParaRPr lang="cs-CZ" sz="1100" b="0" dirty="0">
                        <a:solidFill>
                          <a:srgbClr val="46505A"/>
                        </a:solidFill>
                        <a:effectLst/>
                        <a:latin typeface="Segoe UI" panose="020B0502040204020203" pitchFamily="34" charset="0"/>
                        <a:ea typeface="Segoe UI Emoj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180000" marR="68580" marT="0" marB="0" anchor="ctr">
                    <a:lnL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6505A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 smtClean="0">
                          <a:solidFill>
                            <a:srgbClr val="46505A"/>
                          </a:solidFill>
                          <a:effectLst/>
                          <a:latin typeface="Segoe UI" panose="020B0502040204020203" pitchFamily="34" charset="0"/>
                          <a:ea typeface="Segoe UI Emoji" panose="020B0502040204020203" pitchFamily="34" charset="0"/>
                          <a:cs typeface="Segoe UI" panose="020B0502040204020203" pitchFamily="34" charset="0"/>
                        </a:rPr>
                        <a:t>67</a:t>
                      </a:r>
                      <a:endParaRPr lang="cs-CZ" sz="1400" dirty="0">
                        <a:solidFill>
                          <a:srgbClr val="46505A"/>
                        </a:solidFill>
                        <a:effectLst/>
                        <a:latin typeface="Segoe UI" panose="020B0502040204020203" pitchFamily="34" charset="0"/>
                        <a:ea typeface="Segoe UI Emoj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68580" marR="324000" marT="0" marB="0" anchor="ctr">
                    <a:lnL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 smtClean="0">
                          <a:solidFill>
                            <a:srgbClr val="46505A"/>
                          </a:solidFill>
                          <a:effectLst/>
                          <a:latin typeface="Segoe UI" panose="020B0502040204020203" pitchFamily="34" charset="0"/>
                          <a:ea typeface="Segoe UI Emoji" panose="020B0502040204020203" pitchFamily="34" charset="0"/>
                          <a:cs typeface="Segoe UI" panose="020B0502040204020203" pitchFamily="34" charset="0"/>
                        </a:rPr>
                        <a:t>50.30</a:t>
                      </a:r>
                      <a:endParaRPr lang="cs-CZ" sz="1400" dirty="0">
                        <a:solidFill>
                          <a:srgbClr val="46505A"/>
                        </a:solidFill>
                        <a:effectLst/>
                        <a:latin typeface="Segoe UI" panose="020B0502040204020203" pitchFamily="34" charset="0"/>
                        <a:ea typeface="Segoe UI Emoj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68580" marR="324000" marT="0" marB="0" anchor="ctr">
                    <a:lnL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ln>
                            <a:noFill/>
                          </a:ln>
                          <a:solidFill>
                            <a:srgbClr val="46505A"/>
                          </a:solidFill>
                          <a:effectLst/>
                          <a:latin typeface="Segoe UI" panose="020B0502040204020203" pitchFamily="34" charset="0"/>
                          <a:ea typeface="Segoe UI Emoji" panose="020B0502040204020203" pitchFamily="34" charset="0"/>
                          <a:cs typeface="Segoe UI" panose="020B0502040204020203" pitchFamily="34" charset="0"/>
                        </a:rPr>
                        <a:t>6</a:t>
                      </a:r>
                      <a:r>
                        <a:rPr lang="cs-CZ" sz="1400" dirty="0" smtClean="0">
                          <a:ln>
                            <a:noFill/>
                          </a:ln>
                          <a:solidFill>
                            <a:srgbClr val="46505A"/>
                          </a:solidFill>
                          <a:effectLst/>
                          <a:latin typeface="Segoe UI" panose="020B0502040204020203" pitchFamily="34" charset="0"/>
                          <a:ea typeface="Segoe UI Emoji" panose="020B0502040204020203" pitchFamily="34" charset="0"/>
                          <a:cs typeface="Segoe UI" panose="020B0502040204020203" pitchFamily="34" charset="0"/>
                        </a:rPr>
                        <a:t>7</a:t>
                      </a:r>
                      <a:endParaRPr lang="cs-CZ" sz="1050" dirty="0">
                        <a:solidFill>
                          <a:srgbClr val="46505A"/>
                        </a:solidFill>
                        <a:effectLst/>
                        <a:latin typeface="Segoe UI" panose="020B0502040204020203" pitchFamily="34" charset="0"/>
                        <a:ea typeface="Segoe UI Emoj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68580" marR="324000" marT="0" marB="0" anchor="ctr">
                    <a:lnL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 smtClean="0">
                          <a:ln>
                            <a:noFill/>
                          </a:ln>
                          <a:solidFill>
                            <a:srgbClr val="46505A"/>
                          </a:solidFill>
                          <a:effectLst/>
                          <a:latin typeface="Segoe UI" panose="020B0502040204020203" pitchFamily="34" charset="0"/>
                          <a:ea typeface="Segoe UI Emoji" panose="020B0502040204020203" pitchFamily="34" charset="0"/>
                          <a:cs typeface="Segoe UI" panose="020B0502040204020203" pitchFamily="34" charset="0"/>
                        </a:rPr>
                        <a:t>51.23</a:t>
                      </a:r>
                      <a:endParaRPr lang="cs-CZ" sz="1050" dirty="0">
                        <a:solidFill>
                          <a:srgbClr val="46505A"/>
                        </a:solidFill>
                        <a:effectLst/>
                        <a:latin typeface="Segoe UI" panose="020B0502040204020203" pitchFamily="34" charset="0"/>
                        <a:ea typeface="Segoe UI Emoj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68580" marR="324000" marT="0" marB="0" anchor="ctr">
                    <a:lnL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0424908"/>
                  </a:ext>
                </a:extLst>
              </a:tr>
              <a:tr h="497187">
                <a:tc>
                  <a:txBody>
                    <a:bodyPr/>
                    <a:lstStyle/>
                    <a:p>
                      <a:pPr marL="21590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egoe UI" panose="020B0502040204020203" pitchFamily="34" charset="0"/>
                          <a:ea typeface="Segoe UI Emoji" panose="020B0502040204020203" pitchFamily="34" charset="0"/>
                          <a:cs typeface="Segoe UI" panose="020B0502040204020203" pitchFamily="34" charset="0"/>
                        </a:rPr>
                        <a:t>Ph.D</a:t>
                      </a:r>
                      <a:r>
                        <a:rPr lang="en-US" sz="100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egoe UI" panose="020B0502040204020203" pitchFamily="34" charset="0"/>
                          <a:ea typeface="Segoe UI Emoji" panose="020B0502040204020203" pitchFamily="34" charset="0"/>
                          <a:cs typeface="Segoe UI" panose="020B0502040204020203" pitchFamily="34" charset="0"/>
                        </a:rPr>
                        <a:t>. students</a:t>
                      </a:r>
                      <a:endParaRPr lang="cs-CZ" sz="1100" dirty="0">
                        <a:solidFill>
                          <a:srgbClr val="46505A"/>
                        </a:solidFill>
                        <a:effectLst/>
                        <a:latin typeface="Segoe UI" panose="020B0502040204020203" pitchFamily="34" charset="0"/>
                        <a:ea typeface="Segoe UI Emoj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180000" marR="68580" marT="0" marB="0" anchor="ctr">
                    <a:lnL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6505A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 smtClean="0">
                          <a:solidFill>
                            <a:srgbClr val="46505A"/>
                          </a:solidFill>
                          <a:effectLst/>
                          <a:latin typeface="Segoe UI" panose="020B0502040204020203" pitchFamily="34" charset="0"/>
                          <a:ea typeface="Segoe UI Emoji" panose="020B0502040204020203" pitchFamily="34" charset="0"/>
                          <a:cs typeface="Segoe UI" panose="020B0502040204020203" pitchFamily="34" charset="0"/>
                        </a:rPr>
                        <a:t>27</a:t>
                      </a:r>
                      <a:endParaRPr lang="cs-CZ" sz="1400" dirty="0">
                        <a:solidFill>
                          <a:srgbClr val="46505A"/>
                        </a:solidFill>
                        <a:effectLst/>
                        <a:latin typeface="Segoe UI" panose="020B0502040204020203" pitchFamily="34" charset="0"/>
                        <a:ea typeface="Segoe UI Emoj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68580" marR="324000" marT="0" marB="0" anchor="ctr">
                    <a:lnL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ln>
                            <a:noFill/>
                          </a:ln>
                          <a:solidFill>
                            <a:srgbClr val="46505A"/>
                          </a:solidFill>
                          <a:effectLst/>
                          <a:latin typeface="Segoe UI" panose="020B0502040204020203" pitchFamily="34" charset="0"/>
                          <a:ea typeface="Segoe UI Emoji" panose="020B0502040204020203" pitchFamily="34" charset="0"/>
                          <a:cs typeface="Segoe UI" panose="020B0502040204020203" pitchFamily="34" charset="0"/>
                        </a:rPr>
                        <a:t>11.</a:t>
                      </a:r>
                      <a:r>
                        <a:rPr lang="cs-CZ" sz="1400" dirty="0" smtClean="0">
                          <a:ln>
                            <a:noFill/>
                          </a:ln>
                          <a:solidFill>
                            <a:srgbClr val="46505A"/>
                          </a:solidFill>
                          <a:effectLst/>
                          <a:latin typeface="Segoe UI" panose="020B0502040204020203" pitchFamily="34" charset="0"/>
                          <a:ea typeface="Segoe UI Emoji" panose="020B0502040204020203" pitchFamily="34" charset="0"/>
                          <a:cs typeface="Segoe UI" panose="020B0502040204020203" pitchFamily="34" charset="0"/>
                        </a:rPr>
                        <a:t>70</a:t>
                      </a:r>
                      <a:endParaRPr lang="cs-CZ" sz="1050" dirty="0">
                        <a:solidFill>
                          <a:srgbClr val="46505A"/>
                        </a:solidFill>
                        <a:effectLst/>
                        <a:latin typeface="Segoe UI" panose="020B0502040204020203" pitchFamily="34" charset="0"/>
                        <a:ea typeface="Segoe UI Emoj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68580" marR="324000" marT="0" marB="0" anchor="ctr">
                    <a:lnL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ln>
                            <a:noFill/>
                          </a:ln>
                          <a:solidFill>
                            <a:srgbClr val="46505A"/>
                          </a:solidFill>
                          <a:effectLst/>
                          <a:latin typeface="Segoe UI" panose="020B0502040204020203" pitchFamily="34" charset="0"/>
                          <a:ea typeface="Segoe UI Emoji" panose="020B0502040204020203" pitchFamily="34" charset="0"/>
                          <a:cs typeface="Segoe UI" panose="020B0502040204020203" pitchFamily="34" charset="0"/>
                        </a:rPr>
                        <a:t>27</a:t>
                      </a:r>
                      <a:endParaRPr lang="cs-CZ" sz="1050" dirty="0">
                        <a:solidFill>
                          <a:srgbClr val="46505A"/>
                        </a:solidFill>
                        <a:effectLst/>
                        <a:latin typeface="Segoe UI" panose="020B0502040204020203" pitchFamily="34" charset="0"/>
                        <a:ea typeface="Segoe UI Emoj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68580" marR="324000" marT="0" marB="0" anchor="ctr">
                    <a:lnL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ln>
                            <a:noFill/>
                          </a:ln>
                          <a:solidFill>
                            <a:srgbClr val="46505A"/>
                          </a:solidFill>
                          <a:effectLst/>
                          <a:latin typeface="Segoe UI" panose="020B0502040204020203" pitchFamily="34" charset="0"/>
                          <a:ea typeface="Segoe UI Emoji" panose="020B0502040204020203" pitchFamily="34" charset="0"/>
                          <a:cs typeface="Segoe UI" panose="020B0502040204020203" pitchFamily="34" charset="0"/>
                        </a:rPr>
                        <a:t>11</a:t>
                      </a:r>
                      <a:r>
                        <a:rPr lang="cs-CZ" sz="1400" dirty="0" smtClean="0">
                          <a:ln>
                            <a:noFill/>
                          </a:ln>
                          <a:solidFill>
                            <a:srgbClr val="46505A"/>
                          </a:solidFill>
                          <a:effectLst/>
                          <a:latin typeface="Segoe UI" panose="020B0502040204020203" pitchFamily="34" charset="0"/>
                          <a:ea typeface="Segoe UI Emoji" panose="020B0502040204020203" pitchFamily="34" charset="0"/>
                          <a:cs typeface="Segoe UI" panose="020B0502040204020203" pitchFamily="34" charset="0"/>
                        </a:rPr>
                        <a:t>.</a:t>
                      </a:r>
                      <a:r>
                        <a:rPr lang="en-US" sz="1400" dirty="0" smtClean="0">
                          <a:ln>
                            <a:noFill/>
                          </a:ln>
                          <a:solidFill>
                            <a:srgbClr val="46505A"/>
                          </a:solidFill>
                          <a:effectLst/>
                          <a:latin typeface="Segoe UI" panose="020B0502040204020203" pitchFamily="34" charset="0"/>
                          <a:ea typeface="Segoe UI Emoji" panose="020B0502040204020203" pitchFamily="34" charset="0"/>
                          <a:cs typeface="Segoe UI" panose="020B0502040204020203" pitchFamily="34" charset="0"/>
                        </a:rPr>
                        <a:t>3</a:t>
                      </a:r>
                      <a:r>
                        <a:rPr lang="cs-CZ" sz="1400" dirty="0" smtClean="0">
                          <a:ln>
                            <a:noFill/>
                          </a:ln>
                          <a:solidFill>
                            <a:srgbClr val="46505A"/>
                          </a:solidFill>
                          <a:effectLst/>
                          <a:latin typeface="Segoe UI" panose="020B0502040204020203" pitchFamily="34" charset="0"/>
                          <a:ea typeface="Segoe UI Emoji" panose="020B0502040204020203" pitchFamily="34" charset="0"/>
                          <a:cs typeface="Segoe UI" panose="020B0502040204020203" pitchFamily="34" charset="0"/>
                        </a:rPr>
                        <a:t>0</a:t>
                      </a:r>
                      <a:endParaRPr lang="cs-CZ" sz="1050" dirty="0">
                        <a:solidFill>
                          <a:srgbClr val="46505A"/>
                        </a:solidFill>
                        <a:effectLst/>
                        <a:latin typeface="Segoe UI" panose="020B0502040204020203" pitchFamily="34" charset="0"/>
                        <a:ea typeface="Segoe UI Emoj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68580" marR="324000" marT="0" marB="0" anchor="ctr">
                    <a:lnL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39249013"/>
                  </a:ext>
                </a:extLst>
              </a:tr>
              <a:tr h="73653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 b="1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egoe UI" panose="020B0502040204020203" pitchFamily="34" charset="0"/>
                          <a:ea typeface="Segoe UI Emoji" panose="020B0502040204020203" pitchFamily="34" charset="0"/>
                          <a:cs typeface="Segoe UI" panose="020B0502040204020203" pitchFamily="34" charset="0"/>
                        </a:rPr>
                        <a:t>ADMINISTRATION</a:t>
                      </a:r>
                      <a:r>
                        <a:rPr lang="en-US" sz="1000" b="1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egoe UI" panose="020B0502040204020203" pitchFamily="34" charset="0"/>
                          <a:ea typeface="Segoe UI Emoji" panose="020B0502040204020203" pitchFamily="34" charset="0"/>
                          <a:cs typeface="Segoe UI" panose="020B0502040204020203" pitchFamily="34" charset="0"/>
                        </a:rPr>
                        <a:t>, TECHNICIANS</a:t>
                      </a:r>
                      <a:endParaRPr lang="cs-CZ" sz="1100" b="1" dirty="0">
                        <a:solidFill>
                          <a:srgbClr val="46505A"/>
                        </a:solidFill>
                        <a:effectLst/>
                        <a:latin typeface="Segoe UI" panose="020B0502040204020203" pitchFamily="34" charset="0"/>
                        <a:ea typeface="Segoe UI Emoj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68580" marR="68580" marT="0" marB="0" anchor="ctr">
                    <a:lnL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6505A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b="1" dirty="0" smtClean="0">
                          <a:solidFill>
                            <a:srgbClr val="46505A"/>
                          </a:solidFill>
                          <a:effectLst/>
                          <a:latin typeface="Segoe UI" panose="020B0502040204020203" pitchFamily="34" charset="0"/>
                          <a:ea typeface="Segoe UI Emoji" panose="020B0502040204020203" pitchFamily="34" charset="0"/>
                          <a:cs typeface="Segoe UI" panose="020B0502040204020203" pitchFamily="34" charset="0"/>
                        </a:rPr>
                        <a:t>30</a:t>
                      </a:r>
                      <a:endParaRPr lang="cs-CZ" sz="1400" b="1" dirty="0">
                        <a:solidFill>
                          <a:srgbClr val="46505A"/>
                        </a:solidFill>
                        <a:effectLst/>
                        <a:latin typeface="Segoe UI" panose="020B0502040204020203" pitchFamily="34" charset="0"/>
                        <a:ea typeface="Segoe UI Emoj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68580" marR="324000" marT="0" marB="0" anchor="ctr">
                    <a:lnL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b="1" dirty="0" smtClean="0">
                          <a:solidFill>
                            <a:srgbClr val="46505A"/>
                          </a:solidFill>
                          <a:effectLst/>
                          <a:latin typeface="Segoe UI" panose="020B0502040204020203" pitchFamily="34" charset="0"/>
                          <a:ea typeface="Segoe UI Emoji" panose="020B0502040204020203" pitchFamily="34" charset="0"/>
                          <a:cs typeface="Segoe UI" panose="020B0502040204020203" pitchFamily="34" charset="0"/>
                        </a:rPr>
                        <a:t>19.65</a:t>
                      </a:r>
                      <a:endParaRPr lang="cs-CZ" sz="1400" b="1" dirty="0">
                        <a:solidFill>
                          <a:srgbClr val="46505A"/>
                        </a:solidFill>
                        <a:effectLst/>
                        <a:latin typeface="Segoe UI" panose="020B0502040204020203" pitchFamily="34" charset="0"/>
                        <a:ea typeface="Segoe UI Emoj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68580" marR="324000" marT="0" marB="0" anchor="ctr">
                    <a:lnL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b="1" dirty="0" smtClean="0">
                          <a:ln>
                            <a:noFill/>
                          </a:ln>
                          <a:solidFill>
                            <a:srgbClr val="46505A"/>
                          </a:solidFill>
                          <a:effectLst/>
                          <a:latin typeface="Segoe UI" panose="020B0502040204020203" pitchFamily="34" charset="0"/>
                          <a:ea typeface="Segoe UI Emoji" panose="020B0502040204020203" pitchFamily="34" charset="0"/>
                          <a:cs typeface="Segoe UI" panose="020B0502040204020203" pitchFamily="34" charset="0"/>
                        </a:rPr>
                        <a:t>3</a:t>
                      </a:r>
                      <a:r>
                        <a:rPr lang="cs-CZ" sz="1400" b="1" dirty="0" smtClean="0">
                          <a:ln>
                            <a:noFill/>
                          </a:ln>
                          <a:solidFill>
                            <a:srgbClr val="46505A"/>
                          </a:solidFill>
                          <a:effectLst/>
                          <a:latin typeface="Segoe UI" panose="020B0502040204020203" pitchFamily="34" charset="0"/>
                          <a:ea typeface="Segoe UI Emoji" panose="020B0502040204020203" pitchFamily="34" charset="0"/>
                          <a:cs typeface="Segoe UI" panose="020B0502040204020203" pitchFamily="34" charset="0"/>
                        </a:rPr>
                        <a:t>0</a:t>
                      </a:r>
                      <a:endParaRPr lang="cs-CZ" sz="1050" b="1" dirty="0">
                        <a:solidFill>
                          <a:srgbClr val="46505A"/>
                        </a:solidFill>
                        <a:effectLst/>
                        <a:latin typeface="Segoe UI" panose="020B0502040204020203" pitchFamily="34" charset="0"/>
                        <a:ea typeface="Segoe UI Emoj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68580" marR="324000" marT="0" marB="0" anchor="ctr">
                    <a:lnL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b="1" dirty="0" smtClean="0">
                          <a:ln>
                            <a:noFill/>
                          </a:ln>
                          <a:solidFill>
                            <a:srgbClr val="46505A"/>
                          </a:solidFill>
                          <a:effectLst/>
                          <a:latin typeface="Segoe UI" panose="020B0502040204020203" pitchFamily="34" charset="0"/>
                          <a:ea typeface="Segoe UI Emoji" panose="020B0502040204020203" pitchFamily="34" charset="0"/>
                          <a:cs typeface="Segoe UI" panose="020B0502040204020203" pitchFamily="34" charset="0"/>
                        </a:rPr>
                        <a:t>13.8</a:t>
                      </a:r>
                      <a:r>
                        <a:rPr lang="en-US" sz="1400" b="1" dirty="0" smtClean="0">
                          <a:ln>
                            <a:noFill/>
                          </a:ln>
                          <a:solidFill>
                            <a:srgbClr val="46505A"/>
                          </a:solidFill>
                          <a:effectLst/>
                          <a:latin typeface="Segoe UI" panose="020B0502040204020203" pitchFamily="34" charset="0"/>
                          <a:ea typeface="Segoe UI Emoji" panose="020B0502040204020203" pitchFamily="34" charset="0"/>
                          <a:cs typeface="Segoe UI" panose="020B0502040204020203" pitchFamily="34" charset="0"/>
                        </a:rPr>
                        <a:t>5</a:t>
                      </a:r>
                      <a:endParaRPr lang="cs-CZ" sz="1050" b="1" dirty="0">
                        <a:solidFill>
                          <a:srgbClr val="46505A"/>
                        </a:solidFill>
                        <a:effectLst/>
                        <a:latin typeface="Segoe UI" panose="020B0502040204020203" pitchFamily="34" charset="0"/>
                        <a:ea typeface="Segoe UI Emoj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68580" marR="324000" marT="0" marB="0" anchor="ctr">
                    <a:lnL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9445098"/>
                  </a:ext>
                </a:extLst>
              </a:tr>
              <a:tr h="49718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b="1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egoe UI" panose="020B0502040204020203" pitchFamily="34" charset="0"/>
                          <a:ea typeface="Segoe UI Emoji" panose="020B0502040204020203" pitchFamily="34" charset="0"/>
                          <a:cs typeface="Segoe UI" panose="020B0502040204020203" pitchFamily="34" charset="0"/>
                        </a:rPr>
                        <a:t>TOTAL</a:t>
                      </a:r>
                      <a:endParaRPr lang="cs-CZ" sz="1600" b="1" dirty="0">
                        <a:solidFill>
                          <a:srgbClr val="46505A"/>
                        </a:solidFill>
                        <a:effectLst/>
                        <a:latin typeface="Segoe UI" panose="020B0502040204020203" pitchFamily="34" charset="0"/>
                        <a:ea typeface="Segoe UI Emoj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68580" marR="68580" marT="0" marB="0" anchor="ctr">
                    <a:lnL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6505A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 smtClean="0">
                          <a:ln>
                            <a:noFill/>
                          </a:ln>
                          <a:solidFill>
                            <a:srgbClr val="46505A"/>
                          </a:solidFill>
                          <a:effectLst/>
                          <a:latin typeface="Segoe UI" panose="020B0502040204020203" pitchFamily="34" charset="0"/>
                          <a:ea typeface="Segoe UI Emoji" panose="020B0502040204020203" pitchFamily="34" charset="0"/>
                          <a:cs typeface="Segoe UI" panose="020B0502040204020203" pitchFamily="34" charset="0"/>
                        </a:rPr>
                        <a:t>1</a:t>
                      </a:r>
                      <a:r>
                        <a:rPr lang="cs-CZ" sz="1600" b="1" dirty="0" smtClean="0">
                          <a:ln>
                            <a:noFill/>
                          </a:ln>
                          <a:solidFill>
                            <a:srgbClr val="46505A"/>
                          </a:solidFill>
                          <a:effectLst/>
                          <a:latin typeface="Segoe UI" panose="020B0502040204020203" pitchFamily="34" charset="0"/>
                          <a:ea typeface="Segoe UI Emoji" panose="020B0502040204020203" pitchFamily="34" charset="0"/>
                          <a:cs typeface="Segoe UI" panose="020B0502040204020203" pitchFamily="34" charset="0"/>
                        </a:rPr>
                        <a:t>43</a:t>
                      </a:r>
                      <a:endParaRPr lang="cs-CZ" sz="1100" dirty="0">
                        <a:solidFill>
                          <a:srgbClr val="46505A"/>
                        </a:solidFill>
                        <a:effectLst/>
                        <a:latin typeface="Segoe UI" panose="020B0502040204020203" pitchFamily="34" charset="0"/>
                        <a:ea typeface="Segoe UI Emoj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68580" marR="324000" marT="0" marB="0" anchor="ctr">
                    <a:lnL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b="1" dirty="0" smtClean="0">
                          <a:ln>
                            <a:noFill/>
                          </a:ln>
                          <a:solidFill>
                            <a:srgbClr val="46505A"/>
                          </a:solidFill>
                          <a:effectLst/>
                          <a:latin typeface="Segoe UI" panose="020B0502040204020203" pitchFamily="34" charset="0"/>
                          <a:ea typeface="Segoe UI Emoji" panose="020B0502040204020203" pitchFamily="34" charset="0"/>
                          <a:cs typeface="Segoe UI" panose="020B0502040204020203" pitchFamily="34" charset="0"/>
                        </a:rPr>
                        <a:t>91</a:t>
                      </a:r>
                      <a:r>
                        <a:rPr lang="en-US" sz="1600" b="1" dirty="0" smtClean="0">
                          <a:ln>
                            <a:noFill/>
                          </a:ln>
                          <a:solidFill>
                            <a:srgbClr val="46505A"/>
                          </a:solidFill>
                          <a:effectLst/>
                          <a:latin typeface="Segoe UI" panose="020B0502040204020203" pitchFamily="34" charset="0"/>
                          <a:ea typeface="Segoe UI Emoji" panose="020B0502040204020203" pitchFamily="34" charset="0"/>
                          <a:cs typeface="Segoe UI" panose="020B0502040204020203" pitchFamily="34" charset="0"/>
                        </a:rPr>
                        <a:t>.5</a:t>
                      </a:r>
                      <a:r>
                        <a:rPr lang="cs-CZ" sz="1600" b="1" dirty="0" smtClean="0">
                          <a:ln>
                            <a:noFill/>
                          </a:ln>
                          <a:solidFill>
                            <a:srgbClr val="46505A"/>
                          </a:solidFill>
                          <a:effectLst/>
                          <a:latin typeface="Segoe UI" panose="020B0502040204020203" pitchFamily="34" charset="0"/>
                          <a:ea typeface="Segoe UI Emoji" panose="020B0502040204020203" pitchFamily="34" charset="0"/>
                          <a:cs typeface="Segoe UI" panose="020B0502040204020203" pitchFamily="34" charset="0"/>
                        </a:rPr>
                        <a:t>3</a:t>
                      </a:r>
                      <a:endParaRPr lang="cs-CZ" sz="1100" dirty="0">
                        <a:solidFill>
                          <a:srgbClr val="46505A"/>
                        </a:solidFill>
                        <a:effectLst/>
                        <a:latin typeface="Segoe UI" panose="020B0502040204020203" pitchFamily="34" charset="0"/>
                        <a:ea typeface="Segoe UI Emoj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68580" marR="324000" marT="0" marB="0" anchor="ctr">
                    <a:lnL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 smtClean="0">
                          <a:ln>
                            <a:noFill/>
                          </a:ln>
                          <a:solidFill>
                            <a:srgbClr val="46505A"/>
                          </a:solidFill>
                          <a:effectLst/>
                          <a:latin typeface="Segoe UI" panose="020B0502040204020203" pitchFamily="34" charset="0"/>
                          <a:ea typeface="Segoe UI Emoji" panose="020B0502040204020203" pitchFamily="34" charset="0"/>
                          <a:cs typeface="Segoe UI" panose="020B0502040204020203" pitchFamily="34" charset="0"/>
                        </a:rPr>
                        <a:t>14</a:t>
                      </a:r>
                      <a:r>
                        <a:rPr lang="cs-CZ" sz="1600" b="1" dirty="0" smtClean="0">
                          <a:ln>
                            <a:noFill/>
                          </a:ln>
                          <a:solidFill>
                            <a:srgbClr val="46505A"/>
                          </a:solidFill>
                          <a:effectLst/>
                          <a:latin typeface="Segoe UI" panose="020B0502040204020203" pitchFamily="34" charset="0"/>
                          <a:ea typeface="Segoe UI Emoji" panose="020B0502040204020203" pitchFamily="34" charset="0"/>
                          <a:cs typeface="Segoe UI" panose="020B0502040204020203" pitchFamily="34" charset="0"/>
                        </a:rPr>
                        <a:t>9</a:t>
                      </a:r>
                      <a:endParaRPr lang="cs-CZ" sz="1100" dirty="0">
                        <a:solidFill>
                          <a:srgbClr val="46505A"/>
                        </a:solidFill>
                        <a:effectLst/>
                        <a:latin typeface="Segoe UI" panose="020B0502040204020203" pitchFamily="34" charset="0"/>
                        <a:ea typeface="Segoe UI Emoj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68580" marR="324000" marT="0" marB="0" anchor="ctr">
                    <a:lnL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 smtClean="0">
                          <a:ln>
                            <a:noFill/>
                          </a:ln>
                          <a:solidFill>
                            <a:srgbClr val="46505A"/>
                          </a:solidFill>
                          <a:effectLst/>
                          <a:latin typeface="Segoe UI" panose="020B0502040204020203" pitchFamily="34" charset="0"/>
                          <a:ea typeface="Segoe UI Emoji" panose="020B0502040204020203" pitchFamily="34" charset="0"/>
                          <a:cs typeface="Segoe UI" panose="020B0502040204020203" pitchFamily="34" charset="0"/>
                        </a:rPr>
                        <a:t>9</a:t>
                      </a:r>
                      <a:r>
                        <a:rPr lang="cs-CZ" sz="1600" b="1" dirty="0" smtClean="0">
                          <a:ln>
                            <a:noFill/>
                          </a:ln>
                          <a:solidFill>
                            <a:srgbClr val="46505A"/>
                          </a:solidFill>
                          <a:effectLst/>
                          <a:latin typeface="Segoe UI" panose="020B0502040204020203" pitchFamily="34" charset="0"/>
                          <a:ea typeface="Segoe UI Emoji" panose="020B0502040204020203" pitchFamily="34" charset="0"/>
                          <a:cs typeface="Segoe UI" panose="020B0502040204020203" pitchFamily="34" charset="0"/>
                        </a:rPr>
                        <a:t>5.73</a:t>
                      </a:r>
                      <a:endParaRPr lang="cs-CZ" sz="1100" dirty="0">
                        <a:solidFill>
                          <a:srgbClr val="46505A"/>
                        </a:solidFill>
                        <a:effectLst/>
                        <a:latin typeface="Segoe UI" panose="020B0502040204020203" pitchFamily="34" charset="0"/>
                        <a:ea typeface="Segoe UI Emoj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68580" marR="324000" marT="0" marB="0" anchor="ctr">
                    <a:lnL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59135406"/>
                  </a:ext>
                </a:extLst>
              </a:tr>
            </a:tbl>
          </a:graphicData>
        </a:graphic>
      </p:graphicFrame>
      <p:pic>
        <p:nvPicPr>
          <p:cNvPr id="8" name="Obrázek 7"/>
          <p:cNvPicPr>
            <a:picLocks noChangeAspect="1"/>
          </p:cNvPicPr>
          <p:nvPr/>
        </p:nvPicPr>
        <p:blipFill>
          <a:blip r:embed="rId2" cstate="hq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5087" y="3356212"/>
            <a:ext cx="271818" cy="271818"/>
          </a:xfrm>
          <a:prstGeom prst="rect">
            <a:avLst/>
          </a:prstGeom>
        </p:spPr>
      </p:pic>
      <p:pic>
        <p:nvPicPr>
          <p:cNvPr id="9" name="Obrázek 8"/>
          <p:cNvPicPr>
            <a:picLocks noChangeAspect="1"/>
          </p:cNvPicPr>
          <p:nvPr/>
        </p:nvPicPr>
        <p:blipFill>
          <a:blip r:embed="rId2" cstate="hq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5087" y="3856630"/>
            <a:ext cx="271818" cy="271818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>
          <a:blip r:embed="rId2" cstate="hq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5087" y="4357048"/>
            <a:ext cx="271818" cy="271818"/>
          </a:xfrm>
          <a:prstGeom prst="rect">
            <a:avLst/>
          </a:prstGeom>
        </p:spPr>
      </p:pic>
      <p:pic>
        <p:nvPicPr>
          <p:cNvPr id="11" name="Obrázek 10"/>
          <p:cNvPicPr>
            <a:picLocks noChangeAspect="1"/>
          </p:cNvPicPr>
          <p:nvPr/>
        </p:nvPicPr>
        <p:blipFill>
          <a:blip r:embed="rId2" cstate="hq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5087" y="4857466"/>
            <a:ext cx="271818" cy="2718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8761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6"/>
          <p:cNvSpPr/>
          <p:nvPr/>
        </p:nvSpPr>
        <p:spPr>
          <a:xfrm>
            <a:off x="0" y="2766219"/>
            <a:ext cx="12192000" cy="1325563"/>
          </a:xfrm>
          <a:prstGeom prst="rect">
            <a:avLst/>
          </a:prstGeom>
          <a:solidFill>
            <a:schemeClr val="bg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9" name="Nadpis 1"/>
          <p:cNvSpPr txBox="1">
            <a:spLocks/>
          </p:cNvSpPr>
          <p:nvPr/>
        </p:nvSpPr>
        <p:spPr>
          <a:xfrm>
            <a:off x="0" y="2766219"/>
            <a:ext cx="12192000" cy="1325563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cs-CZ" sz="5400" b="1" dirty="0" smtClean="0">
                <a:solidFill>
                  <a:schemeClr val="bg2">
                    <a:lumMod val="10000"/>
                  </a:schemeClr>
                </a:solidFill>
              </a:rPr>
              <a:t>RESEARCH &amp; DEVELOPMENT</a:t>
            </a:r>
            <a:endParaRPr lang="cs-CZ" sz="5400" b="1" dirty="0">
              <a:solidFill>
                <a:schemeClr val="bg2">
                  <a:lumMod val="1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1873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Office">
  <a:themeElements>
    <a:clrScheme name="CPS prezentace">
      <a:dk1>
        <a:srgbClr val="46505A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33AEAB"/>
      </a:hlink>
      <a:folHlink>
        <a:srgbClr val="009592"/>
      </a:folHlink>
    </a:clrScheme>
    <a:fontScheme name="CPS prezentace">
      <a:majorFont>
        <a:latin typeface="Segoe UI Black"/>
        <a:ea typeface=""/>
        <a:cs typeface=""/>
      </a:majorFont>
      <a:minorFont>
        <a:latin typeface="Segoe UI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Kancelář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Kancelář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Kancelář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Kancelář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Kancelář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Kancelář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3.xml><?xml version="1.0" encoding="utf-8"?>
<a:themeOverride xmlns:a="http://schemas.openxmlformats.org/drawingml/2006/main">
  <a:clrScheme name="Kancelář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Kancelář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Kancelář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8090</TotalTime>
  <Words>602</Words>
  <Application>Microsoft Office PowerPoint</Application>
  <PresentationFormat>Širokoúhlá obrazovka</PresentationFormat>
  <Paragraphs>247</Paragraphs>
  <Slides>24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10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24</vt:i4>
      </vt:variant>
    </vt:vector>
  </HeadingPairs>
  <TitlesOfParts>
    <vt:vector size="35" baseType="lpstr">
      <vt:lpstr>Arial</vt:lpstr>
      <vt:lpstr>Arial Black</vt:lpstr>
      <vt:lpstr>Calibri</vt:lpstr>
      <vt:lpstr>Segoe UI</vt:lpstr>
      <vt:lpstr>Segoe UI Black</vt:lpstr>
      <vt:lpstr>Segoe UI Emoji</vt:lpstr>
      <vt:lpstr>Segoe UI Light</vt:lpstr>
      <vt:lpstr>Segoe UI Semibold</vt:lpstr>
      <vt:lpstr>Times New Roman</vt:lpstr>
      <vt:lpstr>UTB Text</vt:lpstr>
      <vt:lpstr>Motiv Office</vt:lpstr>
      <vt:lpstr>CENTRE OF POLYMER SYSTEMS</vt:lpstr>
      <vt:lpstr>Prezentace aplikace PowerPoint</vt:lpstr>
      <vt:lpstr>CENTRE OF POLYMER SYSTEMS</vt:lpstr>
      <vt:lpstr>MANAGEMENT STRUCTURE</vt:lpstr>
      <vt:lpstr>FUNDING</vt:lpstr>
      <vt:lpstr>NUMBER OF CPS EMPLOYEES 2017–2019</vt:lpstr>
      <vt:lpstr>CPS STAFF 2017–2019</vt:lpstr>
      <vt:lpstr>CPS STAFF</vt:lpstr>
      <vt:lpstr>Prezentace aplikace PowerPoint</vt:lpstr>
      <vt:lpstr>PROJECTS IN 2019</vt:lpstr>
      <vt:lpstr>PROJECTS IN 2019</vt:lpstr>
      <vt:lpstr>PUBLICATION OUTPUTS</vt:lpstr>
      <vt:lpstr>PUBLICATION OUTPUTS</vt:lpstr>
      <vt:lpstr>PUBLICATION OUTPUTS</vt:lpstr>
      <vt:lpstr>PUBLICATION OUTPUTS</vt:lpstr>
      <vt:lpstr>QUALITY OF PUBLISHED PAPERS</vt:lpstr>
      <vt:lpstr>Prezentace aplikace PowerPoint</vt:lpstr>
      <vt:lpstr>EDUCATION | PHD STUDY PROGRAMMES</vt:lpstr>
      <vt:lpstr>NUMBER OF DOCTORAL  STUDENTS IN 2019</vt:lpstr>
      <vt:lpstr>Prezentace aplikace PowerPoint</vt:lpstr>
      <vt:lpstr>SHOW MUST GO ON… QUALITY, SUSTAINABILITY AND RESPONSIBILITY</vt:lpstr>
      <vt:lpstr>CPS organization structure (tentative)</vt:lpstr>
      <vt:lpstr>Prezentace aplikace PowerPoint</vt:lpstr>
      <vt:lpstr>CPS X-mass party</vt:lpstr>
    </vt:vector>
  </TitlesOfParts>
  <Company>UTB Zlín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CENTRE OF POLYMER SYSTEMS</dc:title>
  <dc:creator>Světlana Hrabinová</dc:creator>
  <cp:lastModifiedBy>Windows User</cp:lastModifiedBy>
  <cp:revision>277</cp:revision>
  <cp:lastPrinted>2019-11-06T10:23:12Z</cp:lastPrinted>
  <dcterms:created xsi:type="dcterms:W3CDTF">2019-02-07T16:33:11Z</dcterms:created>
  <dcterms:modified xsi:type="dcterms:W3CDTF">2019-12-10T23:15:59Z</dcterms:modified>
</cp:coreProperties>
</file>